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/>
    <p:restoredTop sz="94622"/>
  </p:normalViewPr>
  <p:slideViewPr>
    <p:cSldViewPr>
      <p:cViewPr varScale="1">
        <p:scale>
          <a:sx n="216" d="100"/>
          <a:sy n="216" d="100"/>
        </p:scale>
        <p:origin x="26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4D4D4D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863715" y="0"/>
            <a:ext cx="2280284" cy="2200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422925" y="4817400"/>
            <a:ext cx="1513404" cy="188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45925" y="1122774"/>
            <a:ext cx="2889250" cy="2897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863715" y="0"/>
            <a:ext cx="2280284" cy="2200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0399" y="413544"/>
            <a:ext cx="209994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150" y="1806893"/>
            <a:ext cx="7467699" cy="1126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4D4D4D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reos.com/blog/gRPC-protobufs-swagger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hyperlink" Target="http://www.http2demo.io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www.http2demo.io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666" y="4862850"/>
            <a:ext cx="1186180" cy="2260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ts val="830"/>
              </a:lnSpc>
              <a:spcBef>
                <a:spcPts val="85"/>
              </a:spcBef>
            </a:pP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Google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confidential </a:t>
            </a:r>
            <a:r>
              <a:rPr sz="700" dirty="0">
                <a:solidFill>
                  <a:srgbClr val="999999"/>
                </a:solidFill>
                <a:latin typeface="Arial"/>
                <a:cs typeface="Arial"/>
              </a:rPr>
              <a:t>│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Do</a:t>
            </a:r>
            <a:r>
              <a:rPr sz="700" spc="-170" dirty="0">
                <a:solidFill>
                  <a:srgbClr val="999999"/>
                </a:solidFill>
                <a:latin typeface="Lucida Sans"/>
                <a:cs typeface="Lucida Sans"/>
              </a:rPr>
              <a:t>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not 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distribute</a:t>
            </a:r>
            <a:endParaRPr sz="700">
              <a:latin typeface="Lucida Sans"/>
              <a:cs typeface="Lucida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046" y="4952520"/>
            <a:ext cx="1121430" cy="157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3" y="4172962"/>
            <a:ext cx="9144000" cy="970915"/>
          </a:xfrm>
          <a:custGeom>
            <a:avLst/>
            <a:gdLst/>
            <a:ahLst/>
            <a:cxnLst/>
            <a:rect l="l" t="t" r="r" b="b"/>
            <a:pathLst>
              <a:path w="9144000" h="970914">
                <a:moveTo>
                  <a:pt x="0" y="0"/>
                </a:moveTo>
                <a:lnTo>
                  <a:pt x="9143999" y="0"/>
                </a:lnTo>
                <a:lnTo>
                  <a:pt x="9143999" y="970799"/>
                </a:lnTo>
                <a:lnTo>
                  <a:pt x="0" y="970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" y="67911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524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" y="4297584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93966" y="4856271"/>
            <a:ext cx="1211580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135"/>
              </a:spcBef>
            </a:pP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Google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confidential </a:t>
            </a:r>
            <a:r>
              <a:rPr sz="700" dirty="0">
                <a:solidFill>
                  <a:srgbClr val="999999"/>
                </a:solidFill>
                <a:latin typeface="Arial"/>
                <a:cs typeface="Arial"/>
              </a:rPr>
              <a:t>│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Do</a:t>
            </a:r>
            <a:r>
              <a:rPr sz="700" spc="-170" dirty="0">
                <a:solidFill>
                  <a:srgbClr val="999999"/>
                </a:solidFill>
                <a:latin typeface="Lucida Sans"/>
                <a:cs typeface="Lucida Sans"/>
              </a:rPr>
              <a:t>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not 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distribute</a:t>
            </a:r>
            <a:endParaRPr sz="700">
              <a:latin typeface="Lucida Sans"/>
              <a:cs typeface="Lucida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32143" y="428790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0" y="0"/>
                </a:moveTo>
                <a:lnTo>
                  <a:pt x="208180" y="0"/>
                </a:lnTo>
              </a:path>
            </a:pathLst>
          </a:custGeom>
          <a:ln w="26550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40244" y="4287904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9" y="0"/>
                </a:lnTo>
              </a:path>
            </a:pathLst>
          </a:custGeom>
          <a:ln w="26550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46628" y="4287904"/>
            <a:ext cx="207010" cy="0"/>
          </a:xfrm>
          <a:custGeom>
            <a:avLst/>
            <a:gdLst/>
            <a:ahLst/>
            <a:cxnLst/>
            <a:rect l="l" t="t" r="r" b="b"/>
            <a:pathLst>
              <a:path w="207009">
                <a:moveTo>
                  <a:pt x="0" y="0"/>
                </a:moveTo>
                <a:lnTo>
                  <a:pt x="206604" y="0"/>
                </a:lnTo>
              </a:path>
            </a:pathLst>
          </a:custGeom>
          <a:ln w="26550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31304" y="428790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0" y="0"/>
                </a:moveTo>
                <a:lnTo>
                  <a:pt x="208180" y="0"/>
                </a:lnTo>
              </a:path>
            </a:pathLst>
          </a:custGeom>
          <a:ln w="2655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2232" y="1818453"/>
            <a:ext cx="1246132" cy="1117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5379" y="4421297"/>
            <a:ext cx="2460598" cy="6029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763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gRPC:</a:t>
            </a:r>
          </a:p>
          <a:p>
            <a:pPr marL="1357630">
              <a:lnSpc>
                <a:spcPct val="100000"/>
              </a:lnSpc>
              <a:spcBef>
                <a:spcPts val="30"/>
              </a:spcBef>
            </a:pPr>
            <a:r>
              <a:rPr spc="-210" dirty="0"/>
              <a:t>A </a:t>
            </a:r>
            <a:r>
              <a:rPr spc="-65" dirty="0"/>
              <a:t>multi-platform </a:t>
            </a:r>
            <a:r>
              <a:rPr spc="-35" dirty="0"/>
              <a:t>RPC</a:t>
            </a:r>
            <a:r>
              <a:rPr spc="-390" dirty="0"/>
              <a:t> </a:t>
            </a:r>
            <a:r>
              <a:rPr spc="-70" dirty="0"/>
              <a:t>system</a:t>
            </a:r>
          </a:p>
        </p:txBody>
      </p:sp>
      <p:sp>
        <p:nvSpPr>
          <p:cNvPr id="15" name="object 15"/>
          <p:cNvSpPr/>
          <p:nvPr/>
        </p:nvSpPr>
        <p:spPr>
          <a:xfrm>
            <a:off x="516790" y="1810331"/>
            <a:ext cx="1304403" cy="1157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2775" y="1266984"/>
            <a:ext cx="6350635" cy="25400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Three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complete stacks: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C/C++,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Java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and</a:t>
            </a:r>
            <a:r>
              <a:rPr sz="1800" spc="-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Go.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Other language implementations wrap C-Runtime</a:t>
            </a:r>
            <a:r>
              <a:rPr sz="1800" spc="-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libraries.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Hand-written wrappers to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maintain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language</a:t>
            </a:r>
            <a:r>
              <a:rPr sz="1800" spc="-5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idioms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Why wrap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C?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Development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costs &amp;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Implementation</a:t>
            </a:r>
            <a:r>
              <a:rPr sz="1800" spc="-5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Consistency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Performance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Feature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evolution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Easy one line installation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via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packages e.g </a:t>
            </a:r>
            <a:r>
              <a:rPr sz="1800" i="1" spc="-5" dirty="0">
                <a:solidFill>
                  <a:srgbClr val="434343"/>
                </a:solidFill>
                <a:latin typeface="Arial"/>
                <a:cs typeface="Arial"/>
              </a:rPr>
              <a:t>npm install</a:t>
            </a:r>
            <a:r>
              <a:rPr sz="1800" i="1" spc="-3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434343"/>
                </a:solidFill>
                <a:latin typeface="Arial"/>
                <a:cs typeface="Arial"/>
              </a:rPr>
              <a:t>grpc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5750"/>
            <a:ext cx="7668895" cy="598805"/>
          </a:xfrm>
          <a:custGeom>
            <a:avLst/>
            <a:gdLst/>
            <a:ahLst/>
            <a:cxnLst/>
            <a:rect l="l" t="t" r="r" b="b"/>
            <a:pathLst>
              <a:path w="7668895" h="598805">
                <a:moveTo>
                  <a:pt x="0" y="0"/>
                </a:moveTo>
                <a:lnTo>
                  <a:pt x="7668599" y="0"/>
                </a:lnTo>
                <a:lnTo>
                  <a:pt x="76685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800" y="343921"/>
            <a:ext cx="37604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40" dirty="0"/>
              <a:t>Implementation</a:t>
            </a:r>
            <a:r>
              <a:rPr sz="2700" spc="-180" dirty="0"/>
              <a:t> </a:t>
            </a:r>
            <a:r>
              <a:rPr sz="2700" spc="-55" dirty="0"/>
              <a:t>Details</a:t>
            </a:r>
            <a:endParaRPr sz="2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6350" y="222699"/>
            <a:ext cx="8797925" cy="4216400"/>
          </a:xfrm>
          <a:custGeom>
            <a:avLst/>
            <a:gdLst/>
            <a:ahLst/>
            <a:cxnLst/>
            <a:rect l="l" t="t" r="r" b="b"/>
            <a:pathLst>
              <a:path w="8797925" h="4216400">
                <a:moveTo>
                  <a:pt x="0" y="0"/>
                </a:moveTo>
                <a:lnTo>
                  <a:pt x="8797499" y="0"/>
                </a:lnTo>
                <a:lnTo>
                  <a:pt x="8797499" y="4216199"/>
                </a:lnTo>
                <a:lnTo>
                  <a:pt x="0" y="4216199"/>
                </a:lnTo>
                <a:lnTo>
                  <a:pt x="0" y="0"/>
                </a:lnTo>
                <a:close/>
              </a:path>
            </a:pathLst>
          </a:custGeom>
          <a:solidFill>
            <a:srgbClr val="4A8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25629" y="2109285"/>
            <a:ext cx="22263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USE</a:t>
            </a:r>
            <a:r>
              <a:rPr sz="3000" b="1" spc="-9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CASES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666" y="4862850"/>
            <a:ext cx="1186180" cy="2260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ts val="830"/>
              </a:lnSpc>
              <a:spcBef>
                <a:spcPts val="85"/>
              </a:spcBef>
            </a:pP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Google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confidential </a:t>
            </a:r>
            <a:r>
              <a:rPr sz="700" dirty="0">
                <a:solidFill>
                  <a:srgbClr val="999999"/>
                </a:solidFill>
                <a:latin typeface="Arial"/>
                <a:cs typeface="Arial"/>
              </a:rPr>
              <a:t>│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Do</a:t>
            </a:r>
            <a:r>
              <a:rPr sz="700" spc="-170" dirty="0">
                <a:solidFill>
                  <a:srgbClr val="999999"/>
                </a:solidFill>
                <a:latin typeface="Lucida Sans"/>
                <a:cs typeface="Lucida Sans"/>
              </a:rPr>
              <a:t>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not 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distribute</a:t>
            </a:r>
            <a:endParaRPr sz="700">
              <a:latin typeface="Lucida Sans"/>
              <a:cs typeface="Lucida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046" y="4952520"/>
            <a:ext cx="1121430" cy="157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3831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52406" y="1281918"/>
            <a:ext cx="2635250" cy="2897505"/>
          </a:xfrm>
          <a:custGeom>
            <a:avLst/>
            <a:gdLst/>
            <a:ahLst/>
            <a:cxnLst/>
            <a:rect l="l" t="t" r="r" b="b"/>
            <a:pathLst>
              <a:path w="2635250" h="2897504">
                <a:moveTo>
                  <a:pt x="0" y="0"/>
                </a:moveTo>
                <a:lnTo>
                  <a:pt x="2634900" y="0"/>
                </a:lnTo>
                <a:lnTo>
                  <a:pt x="2634900" y="2897099"/>
                </a:lnTo>
                <a:lnTo>
                  <a:pt x="0" y="2897099"/>
                </a:lnTo>
                <a:lnTo>
                  <a:pt x="0" y="0"/>
                </a:lnTo>
                <a:close/>
              </a:path>
            </a:pathLst>
          </a:custGeom>
          <a:solidFill>
            <a:srgbClr val="D84437">
              <a:alpha val="5546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4152" y="1281918"/>
            <a:ext cx="2635250" cy="2897505"/>
          </a:xfrm>
          <a:custGeom>
            <a:avLst/>
            <a:gdLst/>
            <a:ahLst/>
            <a:cxnLst/>
            <a:rect l="l" t="t" r="r" b="b"/>
            <a:pathLst>
              <a:path w="2635250" h="2897504">
                <a:moveTo>
                  <a:pt x="0" y="0"/>
                </a:moveTo>
                <a:lnTo>
                  <a:pt x="2634900" y="0"/>
                </a:lnTo>
                <a:lnTo>
                  <a:pt x="2634900" y="2897099"/>
                </a:lnTo>
                <a:lnTo>
                  <a:pt x="0" y="28970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600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10659" y="1281918"/>
            <a:ext cx="2635250" cy="2897505"/>
          </a:xfrm>
          <a:custGeom>
            <a:avLst/>
            <a:gdLst/>
            <a:ahLst/>
            <a:cxnLst/>
            <a:rect l="l" t="t" r="r" b="b"/>
            <a:pathLst>
              <a:path w="2635250" h="2897504">
                <a:moveTo>
                  <a:pt x="0" y="0"/>
                </a:moveTo>
                <a:lnTo>
                  <a:pt x="2634899" y="0"/>
                </a:lnTo>
                <a:lnTo>
                  <a:pt x="2634899" y="2897099"/>
                </a:lnTo>
                <a:lnTo>
                  <a:pt x="0" y="2897099"/>
                </a:lnTo>
                <a:lnTo>
                  <a:pt x="0" y="0"/>
                </a:lnTo>
                <a:close/>
              </a:path>
            </a:pathLst>
          </a:custGeom>
          <a:solidFill>
            <a:srgbClr val="F4B400">
              <a:alpha val="600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85750"/>
            <a:ext cx="4650740" cy="598805"/>
          </a:xfrm>
          <a:custGeom>
            <a:avLst/>
            <a:gdLst/>
            <a:ahLst/>
            <a:cxnLst/>
            <a:rect l="l" t="t" r="r" b="b"/>
            <a:pathLst>
              <a:path w="4650740" h="598805">
                <a:moveTo>
                  <a:pt x="0" y="0"/>
                </a:moveTo>
                <a:lnTo>
                  <a:pt x="4650299" y="0"/>
                </a:lnTo>
                <a:lnTo>
                  <a:pt x="46502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9799" y="343915"/>
            <a:ext cx="16452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/>
              <a:t>Use</a:t>
            </a:r>
            <a:r>
              <a:rPr sz="2700" spc="-235" dirty="0"/>
              <a:t> </a:t>
            </a:r>
            <a:r>
              <a:rPr sz="2700" spc="-70" dirty="0"/>
              <a:t>Cases</a:t>
            </a:r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3509723" y="1936907"/>
            <a:ext cx="2124710" cy="0"/>
          </a:xfrm>
          <a:custGeom>
            <a:avLst/>
            <a:gdLst/>
            <a:ahLst/>
            <a:cxnLst/>
            <a:rect l="l" t="t" r="r" b="b"/>
            <a:pathLst>
              <a:path w="2124710">
                <a:moveTo>
                  <a:pt x="0" y="0"/>
                </a:moveTo>
                <a:lnTo>
                  <a:pt x="212459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65979" y="1936907"/>
            <a:ext cx="2124710" cy="0"/>
          </a:xfrm>
          <a:custGeom>
            <a:avLst/>
            <a:gdLst/>
            <a:ahLst/>
            <a:cxnLst/>
            <a:rect l="l" t="t" r="r" b="b"/>
            <a:pathLst>
              <a:path w="2124709">
                <a:moveTo>
                  <a:pt x="0" y="0"/>
                </a:moveTo>
                <a:lnTo>
                  <a:pt x="212460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77" y="1936907"/>
            <a:ext cx="2124710" cy="0"/>
          </a:xfrm>
          <a:custGeom>
            <a:avLst/>
            <a:gdLst/>
            <a:ahLst/>
            <a:cxnLst/>
            <a:rect l="l" t="t" r="r" b="b"/>
            <a:pathLst>
              <a:path w="2124710">
                <a:moveTo>
                  <a:pt x="0" y="0"/>
                </a:moveTo>
                <a:lnTo>
                  <a:pt x="212459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05955" y="4892849"/>
            <a:ext cx="824230" cy="136525"/>
          </a:xfrm>
          <a:custGeom>
            <a:avLst/>
            <a:gdLst/>
            <a:ahLst/>
            <a:cxnLst/>
            <a:rect l="l" t="t" r="r" b="b"/>
            <a:pathLst>
              <a:path w="824229" h="136525">
                <a:moveTo>
                  <a:pt x="0" y="0"/>
                </a:moveTo>
                <a:lnTo>
                  <a:pt x="823799" y="0"/>
                </a:lnTo>
                <a:lnTo>
                  <a:pt x="823799" y="136499"/>
                </a:lnTo>
                <a:lnTo>
                  <a:pt x="0" y="136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5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327529" y="4869660"/>
            <a:ext cx="5810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 marR="5080" indent="-198120">
              <a:lnSpc>
                <a:spcPct val="100000"/>
              </a:lnSpc>
              <a:spcBef>
                <a:spcPts val="100"/>
              </a:spcBef>
            </a:pPr>
            <a:r>
              <a:rPr sz="500" b="1" spc="-15" dirty="0">
                <a:solidFill>
                  <a:srgbClr val="FFFFFF"/>
                </a:solidFill>
                <a:latin typeface="Lucida Sans"/>
                <a:cs typeface="Lucida Sans"/>
              </a:rPr>
              <a:t>Images by</a:t>
            </a:r>
            <a:r>
              <a:rPr sz="500" b="1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500" b="1" spc="-15" dirty="0">
                <a:solidFill>
                  <a:srgbClr val="FFFFFF"/>
                </a:solidFill>
                <a:latin typeface="Lucida Sans"/>
                <a:cs typeface="Lucida Sans"/>
              </a:rPr>
              <a:t>Connie  </a:t>
            </a:r>
            <a:r>
              <a:rPr sz="500" b="1" spc="-20" dirty="0">
                <a:solidFill>
                  <a:srgbClr val="FFFFFF"/>
                </a:solidFill>
                <a:latin typeface="Lucida Sans"/>
                <a:cs typeface="Lucida Sans"/>
              </a:rPr>
              <a:t>Zhou</a:t>
            </a:r>
            <a:endParaRPr sz="500">
              <a:latin typeface="Lucida Sans"/>
              <a:cs typeface="Lucida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4152" y="1330871"/>
            <a:ext cx="2635250" cy="152273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652145" marR="413384" indent="-248285">
              <a:lnSpc>
                <a:spcPts val="2030"/>
              </a:lnSpc>
              <a:spcBef>
                <a:spcPts val="175"/>
              </a:spcBef>
            </a:pPr>
            <a:r>
              <a:rPr sz="1700" b="1" spc="-15" dirty="0">
                <a:solidFill>
                  <a:srgbClr val="FFFFFF"/>
                </a:solidFill>
                <a:latin typeface="Lucida Sans"/>
                <a:cs typeface="Lucida Sans"/>
              </a:rPr>
              <a:t>Build</a:t>
            </a:r>
            <a:r>
              <a:rPr sz="1700" b="1" spc="-15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00" b="1" spc="-30" dirty="0">
                <a:solidFill>
                  <a:srgbClr val="FFFFFF"/>
                </a:solidFill>
                <a:latin typeface="Lucida Sans"/>
                <a:cs typeface="Lucida Sans"/>
              </a:rPr>
              <a:t>distributed  </a:t>
            </a:r>
            <a:r>
              <a:rPr sz="1700" b="1" spc="-25" dirty="0">
                <a:solidFill>
                  <a:srgbClr val="FFFFFF"/>
                </a:solidFill>
                <a:latin typeface="Lucida Sans"/>
                <a:cs typeface="Lucida Sans"/>
              </a:rPr>
              <a:t>applications</a:t>
            </a:r>
            <a:endParaRPr sz="17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Times New Roman"/>
              <a:cs typeface="Times New Roman"/>
            </a:endParaRPr>
          </a:p>
          <a:p>
            <a:pPr marL="543560" indent="-233045">
              <a:lnSpc>
                <a:spcPct val="100000"/>
              </a:lnSpc>
              <a:buChar char="•"/>
              <a:tabLst>
                <a:tab pos="543560" algn="l"/>
                <a:tab pos="544195" algn="l"/>
              </a:tabLst>
            </a:pPr>
            <a:r>
              <a:rPr sz="1400" spc="-15" dirty="0">
                <a:solidFill>
                  <a:srgbClr val="FFFFFF"/>
                </a:solidFill>
                <a:latin typeface="Lucida Sans"/>
                <a:cs typeface="Lucida Sans"/>
              </a:rPr>
              <a:t>In</a:t>
            </a:r>
            <a:r>
              <a:rPr sz="1400" spc="-9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Lucida Sans"/>
                <a:cs typeface="Lucida Sans"/>
              </a:rPr>
              <a:t>data-centers</a:t>
            </a:r>
            <a:endParaRPr sz="1400">
              <a:latin typeface="Lucida Sans"/>
              <a:cs typeface="Lucida Sans"/>
            </a:endParaRPr>
          </a:p>
          <a:p>
            <a:pPr marL="543560" indent="-233045">
              <a:lnSpc>
                <a:spcPct val="100000"/>
              </a:lnSpc>
              <a:spcBef>
                <a:spcPts val="1620"/>
              </a:spcBef>
              <a:buChar char="•"/>
              <a:tabLst>
                <a:tab pos="543560" algn="l"/>
                <a:tab pos="544195" algn="l"/>
              </a:tabLst>
            </a:pPr>
            <a:r>
              <a:rPr sz="1400" spc="-15" dirty="0">
                <a:solidFill>
                  <a:srgbClr val="FFFFFF"/>
                </a:solidFill>
                <a:latin typeface="Lucida Sans"/>
                <a:cs typeface="Lucida Sans"/>
              </a:rPr>
              <a:t>In </a:t>
            </a:r>
            <a:r>
              <a:rPr sz="1400" spc="-45" dirty="0">
                <a:solidFill>
                  <a:srgbClr val="FFFFFF"/>
                </a:solidFill>
                <a:latin typeface="Lucida Sans"/>
                <a:cs typeface="Lucida Sans"/>
              </a:rPr>
              <a:t>public/private</a:t>
            </a:r>
            <a:r>
              <a:rPr sz="14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Lucida Sans"/>
                <a:cs typeface="Lucida Sans"/>
              </a:rPr>
              <a:t>cloud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52406" y="1330871"/>
            <a:ext cx="2635250" cy="257048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471170" marR="461009" indent="155575">
              <a:lnSpc>
                <a:spcPts val="2030"/>
              </a:lnSpc>
              <a:spcBef>
                <a:spcPts val="175"/>
              </a:spcBef>
            </a:pPr>
            <a:r>
              <a:rPr sz="1700" b="1" spc="-25" dirty="0">
                <a:solidFill>
                  <a:srgbClr val="FFFFFF"/>
                </a:solidFill>
                <a:latin typeface="Lucida Sans"/>
                <a:cs typeface="Lucida Sans"/>
              </a:rPr>
              <a:t>Client-server  </a:t>
            </a:r>
            <a:r>
              <a:rPr sz="1700" b="1" spc="-15" dirty="0">
                <a:solidFill>
                  <a:srgbClr val="FFFFFF"/>
                </a:solidFill>
                <a:latin typeface="Lucida Sans"/>
                <a:cs typeface="Lucida Sans"/>
              </a:rPr>
              <a:t>communication</a:t>
            </a:r>
            <a:endParaRPr sz="17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Times New Roman"/>
              <a:cs typeface="Times New Roman"/>
            </a:endParaRPr>
          </a:p>
          <a:p>
            <a:pPr marL="553085" marR="505459" indent="-232410">
              <a:lnSpc>
                <a:spcPts val="1650"/>
              </a:lnSpc>
              <a:buChar char="•"/>
              <a:tabLst>
                <a:tab pos="553085" algn="l"/>
                <a:tab pos="553720" algn="l"/>
              </a:tabLst>
            </a:pPr>
            <a:r>
              <a:rPr sz="1400" spc="-45" dirty="0">
                <a:solidFill>
                  <a:srgbClr val="FFFFFF"/>
                </a:solidFill>
                <a:latin typeface="Lucida Sans"/>
                <a:cs typeface="Lucida Sans"/>
              </a:rPr>
              <a:t>Clients </a:t>
            </a:r>
            <a:r>
              <a:rPr sz="1400" spc="-15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14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Lucida Sans"/>
                <a:cs typeface="Lucida Sans"/>
              </a:rPr>
              <a:t>servers  </a:t>
            </a:r>
            <a:r>
              <a:rPr sz="1400" spc="-40" dirty="0">
                <a:solidFill>
                  <a:srgbClr val="FFFFFF"/>
                </a:solidFill>
                <a:latin typeface="Lucida Sans"/>
                <a:cs typeface="Lucida Sans"/>
              </a:rPr>
              <a:t>across:</a:t>
            </a:r>
            <a:endParaRPr sz="1400">
              <a:latin typeface="Lucida Sans"/>
              <a:cs typeface="Lucida Sans"/>
            </a:endParaRPr>
          </a:p>
          <a:p>
            <a:pPr marL="895985" lvl="1" indent="-233045">
              <a:lnSpc>
                <a:spcPts val="1585"/>
              </a:lnSpc>
              <a:buChar char="•"/>
              <a:tabLst>
                <a:tab pos="895985" algn="l"/>
                <a:tab pos="896619" algn="l"/>
              </a:tabLst>
            </a:pPr>
            <a:r>
              <a:rPr sz="1400" spc="-20" dirty="0">
                <a:solidFill>
                  <a:srgbClr val="FFFFFF"/>
                </a:solidFill>
                <a:latin typeface="Lucida Sans"/>
                <a:cs typeface="Lucida Sans"/>
              </a:rPr>
              <a:t>Mobile</a:t>
            </a:r>
            <a:endParaRPr sz="1400">
              <a:latin typeface="Lucida Sans"/>
              <a:cs typeface="Lucida Sans"/>
            </a:endParaRPr>
          </a:p>
          <a:p>
            <a:pPr marL="895985" lvl="1" indent="-233045">
              <a:lnSpc>
                <a:spcPts val="1650"/>
              </a:lnSpc>
              <a:buChar char="•"/>
              <a:tabLst>
                <a:tab pos="895985" algn="l"/>
                <a:tab pos="896619" algn="l"/>
              </a:tabLst>
            </a:pPr>
            <a:r>
              <a:rPr sz="1400" spc="20" dirty="0">
                <a:solidFill>
                  <a:srgbClr val="FFFFFF"/>
                </a:solidFill>
                <a:latin typeface="Lucida Sans"/>
                <a:cs typeface="Lucida Sans"/>
              </a:rPr>
              <a:t>Web</a:t>
            </a:r>
            <a:endParaRPr sz="1400">
              <a:latin typeface="Lucida Sans"/>
              <a:cs typeface="Lucida Sans"/>
            </a:endParaRPr>
          </a:p>
          <a:p>
            <a:pPr marL="895985" lvl="1" indent="-233045">
              <a:lnSpc>
                <a:spcPts val="1650"/>
              </a:lnSpc>
              <a:buChar char="•"/>
              <a:tabLst>
                <a:tab pos="895985" algn="l"/>
                <a:tab pos="896619" algn="l"/>
              </a:tabLst>
            </a:pPr>
            <a:r>
              <a:rPr sz="1400" spc="-45" dirty="0">
                <a:solidFill>
                  <a:srgbClr val="FFFFFF"/>
                </a:solidFill>
                <a:latin typeface="Lucida Sans"/>
                <a:cs typeface="Lucida Sans"/>
              </a:rPr>
              <a:t>Cloud</a:t>
            </a:r>
            <a:endParaRPr sz="1400">
              <a:latin typeface="Lucida Sans"/>
              <a:cs typeface="Lucida Sans"/>
            </a:endParaRPr>
          </a:p>
          <a:p>
            <a:pPr marL="553085" indent="-233045">
              <a:lnSpc>
                <a:spcPts val="1650"/>
              </a:lnSpc>
              <a:buChar char="•"/>
              <a:tabLst>
                <a:tab pos="553085" algn="l"/>
                <a:tab pos="553720" algn="l"/>
              </a:tabLst>
            </a:pPr>
            <a:r>
              <a:rPr sz="1400" spc="-55" dirty="0">
                <a:solidFill>
                  <a:srgbClr val="FFFFFF"/>
                </a:solidFill>
                <a:latin typeface="Lucida Sans"/>
                <a:cs typeface="Lucida Sans"/>
              </a:rPr>
              <a:t>Also</a:t>
            </a:r>
            <a:endParaRPr sz="1400">
              <a:latin typeface="Lucida Sans"/>
              <a:cs typeface="Lucida Sans"/>
            </a:endParaRPr>
          </a:p>
          <a:p>
            <a:pPr marL="895985" marR="714375" lvl="1" indent="-232410">
              <a:lnSpc>
                <a:spcPts val="1650"/>
              </a:lnSpc>
              <a:spcBef>
                <a:spcPts val="65"/>
              </a:spcBef>
              <a:buChar char="•"/>
              <a:tabLst>
                <a:tab pos="895985" algn="l"/>
                <a:tab pos="896619" algn="l"/>
              </a:tabLst>
            </a:pPr>
            <a:r>
              <a:rPr sz="1400" spc="-15" dirty="0">
                <a:solidFill>
                  <a:srgbClr val="FFFFFF"/>
                </a:solidFill>
                <a:latin typeface="Lucida Sans"/>
                <a:cs typeface="Lucida Sans"/>
              </a:rPr>
              <a:t>Embedded  </a:t>
            </a:r>
            <a:r>
              <a:rPr sz="1400" spc="-45" dirty="0">
                <a:solidFill>
                  <a:srgbClr val="FFFFFF"/>
                </a:solidFill>
                <a:latin typeface="Lucida Sans"/>
                <a:cs typeface="Lucida Sans"/>
              </a:rPr>
              <a:t>systems,</a:t>
            </a:r>
            <a:r>
              <a:rPr sz="1400" spc="-13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Lucida Sans"/>
                <a:cs typeface="Lucida Sans"/>
              </a:rPr>
              <a:t>IoT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10659" y="1330871"/>
            <a:ext cx="2635250" cy="215138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876935" marR="223520" indent="-650240">
              <a:lnSpc>
                <a:spcPts val="2030"/>
              </a:lnSpc>
              <a:spcBef>
                <a:spcPts val="175"/>
              </a:spcBef>
            </a:pPr>
            <a:r>
              <a:rPr sz="1700" b="1" spc="-65" dirty="0">
                <a:solidFill>
                  <a:srgbClr val="FFFFFF"/>
                </a:solidFill>
                <a:latin typeface="Lucida Sans"/>
                <a:cs typeface="Lucida Sans"/>
              </a:rPr>
              <a:t>Access </a:t>
            </a:r>
            <a:r>
              <a:rPr sz="1700" b="1" spc="-55" dirty="0">
                <a:solidFill>
                  <a:srgbClr val="FFFFFF"/>
                </a:solidFill>
                <a:latin typeface="Lucida Sans"/>
                <a:cs typeface="Lucida Sans"/>
              </a:rPr>
              <a:t>Google</a:t>
            </a:r>
            <a:r>
              <a:rPr sz="1700" b="1" spc="-2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00" b="1" spc="-55" dirty="0">
                <a:solidFill>
                  <a:srgbClr val="FFFFFF"/>
                </a:solidFill>
                <a:latin typeface="Lucida Sans"/>
                <a:cs typeface="Lucida Sans"/>
              </a:rPr>
              <a:t>Cloud  </a:t>
            </a:r>
            <a:r>
              <a:rPr sz="1700" b="1" spc="-40" dirty="0">
                <a:solidFill>
                  <a:srgbClr val="FFFFFF"/>
                </a:solidFill>
                <a:latin typeface="Lucida Sans"/>
                <a:cs typeface="Lucida Sans"/>
              </a:rPr>
              <a:t>Services</a:t>
            </a:r>
            <a:endParaRPr sz="17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Times New Roman"/>
              <a:cs typeface="Times New Roman"/>
            </a:endParaRPr>
          </a:p>
          <a:p>
            <a:pPr marL="556895" indent="-233045">
              <a:lnSpc>
                <a:spcPct val="100000"/>
              </a:lnSpc>
              <a:buChar char="•"/>
              <a:tabLst>
                <a:tab pos="556895" algn="l"/>
                <a:tab pos="557530" algn="l"/>
              </a:tabLst>
            </a:pPr>
            <a:r>
              <a:rPr sz="1400" spc="-20" dirty="0">
                <a:solidFill>
                  <a:srgbClr val="FFFFFF"/>
                </a:solidFill>
                <a:latin typeface="Lucida Sans"/>
                <a:cs typeface="Lucida Sans"/>
              </a:rPr>
              <a:t>From</a:t>
            </a:r>
            <a:r>
              <a:rPr sz="1400" spc="-9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Lucida Sans"/>
                <a:cs typeface="Lucida Sans"/>
              </a:rPr>
              <a:t>GCP</a:t>
            </a:r>
            <a:endParaRPr sz="1400">
              <a:latin typeface="Lucida Sans"/>
              <a:cs typeface="Lucida Sans"/>
            </a:endParaRPr>
          </a:p>
          <a:p>
            <a:pPr marL="556895" marR="235585" indent="-232410">
              <a:lnSpc>
                <a:spcPts val="1650"/>
              </a:lnSpc>
              <a:spcBef>
                <a:spcPts val="1700"/>
              </a:spcBef>
              <a:buChar char="•"/>
              <a:tabLst>
                <a:tab pos="556895" algn="l"/>
                <a:tab pos="557530" algn="l"/>
              </a:tabLst>
            </a:pPr>
            <a:r>
              <a:rPr sz="1400" spc="-20" dirty="0">
                <a:solidFill>
                  <a:srgbClr val="FFFFFF"/>
                </a:solidFill>
                <a:latin typeface="Lucida Sans"/>
                <a:cs typeface="Lucida Sans"/>
              </a:rPr>
              <a:t>From </a:t>
            </a:r>
            <a:r>
              <a:rPr sz="1400" spc="-35" dirty="0">
                <a:solidFill>
                  <a:srgbClr val="FFFFFF"/>
                </a:solidFill>
                <a:latin typeface="Lucida Sans"/>
                <a:cs typeface="Lucida Sans"/>
              </a:rPr>
              <a:t>Android </a:t>
            </a:r>
            <a:r>
              <a:rPr sz="1400" spc="-15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1400" spc="-2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Lucida Sans"/>
                <a:cs typeface="Lucida Sans"/>
              </a:rPr>
              <a:t>iOS  </a:t>
            </a:r>
            <a:r>
              <a:rPr sz="1400" spc="-35" dirty="0">
                <a:solidFill>
                  <a:srgbClr val="FFFFFF"/>
                </a:solidFill>
                <a:latin typeface="Lucida Sans"/>
                <a:cs typeface="Lucida Sans"/>
              </a:rPr>
              <a:t>devices</a:t>
            </a:r>
            <a:endParaRPr sz="1400">
              <a:latin typeface="Lucida Sans"/>
              <a:cs typeface="Lucida Sans"/>
            </a:endParaRPr>
          </a:p>
          <a:p>
            <a:pPr marL="556895" indent="-233045">
              <a:lnSpc>
                <a:spcPct val="100000"/>
              </a:lnSpc>
              <a:spcBef>
                <a:spcPts val="1570"/>
              </a:spcBef>
              <a:buChar char="•"/>
              <a:tabLst>
                <a:tab pos="556895" algn="l"/>
                <a:tab pos="557530" algn="l"/>
              </a:tabLst>
            </a:pPr>
            <a:r>
              <a:rPr sz="1400" spc="-20" dirty="0">
                <a:solidFill>
                  <a:srgbClr val="FFFFFF"/>
                </a:solidFill>
                <a:latin typeface="Lucida Sans"/>
                <a:cs typeface="Lucida Sans"/>
              </a:rPr>
              <a:t>From </a:t>
            </a:r>
            <a:r>
              <a:rPr sz="1400" spc="-10" dirty="0">
                <a:solidFill>
                  <a:srgbClr val="FFFFFF"/>
                </a:solidFill>
                <a:latin typeface="Lucida Sans"/>
                <a:cs typeface="Lucida Sans"/>
              </a:rPr>
              <a:t>everywhere</a:t>
            </a:r>
            <a:r>
              <a:rPr sz="14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Lucida Sans"/>
                <a:cs typeface="Lucida Sans"/>
              </a:rPr>
              <a:t>else</a:t>
            </a:r>
            <a:endParaRPr sz="14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949" y="146499"/>
            <a:ext cx="8797925" cy="4216400"/>
          </a:xfrm>
          <a:custGeom>
            <a:avLst/>
            <a:gdLst/>
            <a:ahLst/>
            <a:cxnLst/>
            <a:rect l="l" t="t" r="r" b="b"/>
            <a:pathLst>
              <a:path w="8797925" h="4216400">
                <a:moveTo>
                  <a:pt x="0" y="0"/>
                </a:moveTo>
                <a:lnTo>
                  <a:pt x="8797499" y="0"/>
                </a:lnTo>
                <a:lnTo>
                  <a:pt x="8797499" y="4216199"/>
                </a:lnTo>
                <a:lnTo>
                  <a:pt x="0" y="4216199"/>
                </a:lnTo>
                <a:lnTo>
                  <a:pt x="0" y="0"/>
                </a:lnTo>
                <a:close/>
              </a:path>
            </a:pathLst>
          </a:custGeom>
          <a:solidFill>
            <a:srgbClr val="4A8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25045" y="2033085"/>
            <a:ext cx="43789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HOW TO GET</a:t>
            </a:r>
            <a:r>
              <a:rPr sz="3000" b="1" spc="-10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STARTED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2775" y="1252941"/>
            <a:ext cx="6550025" cy="242125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Install</a:t>
            </a:r>
            <a:endParaRPr sz="18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434343"/>
                </a:solidFill>
                <a:latin typeface="Arial"/>
                <a:cs typeface="Arial"/>
              </a:rPr>
              <a:t>apt-get install</a:t>
            </a:r>
            <a:r>
              <a:rPr sz="14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434343"/>
                </a:solidFill>
                <a:latin typeface="Arial"/>
                <a:cs typeface="Arial"/>
              </a:rPr>
              <a:t>protobuf-compiler</a:t>
            </a:r>
            <a:endParaRPr sz="14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434343"/>
                </a:solidFill>
                <a:latin typeface="Arial"/>
                <a:cs typeface="Arial"/>
              </a:rPr>
              <a:t>pip install</a:t>
            </a:r>
            <a:r>
              <a:rPr sz="14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434343"/>
                </a:solidFill>
                <a:latin typeface="Arial"/>
                <a:cs typeface="Arial"/>
              </a:rPr>
              <a:t>grpcio</a:t>
            </a:r>
            <a:endParaRPr sz="14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Write the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protos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Use protoc to generate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service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interfaces,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messages &amp;</a:t>
            </a:r>
            <a:r>
              <a:rPr sz="1800" spc="-9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stubs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Implement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services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Client instantiates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stub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Test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&amp;</a:t>
            </a:r>
            <a:r>
              <a:rPr sz="1800" spc="-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Deploy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5750"/>
            <a:ext cx="7668895" cy="598805"/>
          </a:xfrm>
          <a:custGeom>
            <a:avLst/>
            <a:gdLst/>
            <a:ahLst/>
            <a:cxnLst/>
            <a:rect l="l" t="t" r="r" b="b"/>
            <a:pathLst>
              <a:path w="7668895" h="598805">
                <a:moveTo>
                  <a:pt x="0" y="0"/>
                </a:moveTo>
                <a:lnTo>
                  <a:pt x="7668599" y="0"/>
                </a:lnTo>
                <a:lnTo>
                  <a:pt x="76685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800" y="343921"/>
            <a:ext cx="48780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90" dirty="0"/>
              <a:t>Typical </a:t>
            </a:r>
            <a:r>
              <a:rPr sz="2700" spc="-35" dirty="0"/>
              <a:t>development</a:t>
            </a:r>
            <a:r>
              <a:rPr sz="2700" spc="-290" dirty="0"/>
              <a:t> </a:t>
            </a:r>
            <a:r>
              <a:rPr sz="2700" spc="-50" dirty="0"/>
              <a:t>workflow</a:t>
            </a:r>
            <a:endParaRPr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2775" y="1266984"/>
            <a:ext cx="7262495" cy="22256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Auth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Security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TLS [Mutual], Plugin auth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mechanism (e.g.</a:t>
            </a:r>
            <a:r>
              <a:rPr sz="1800" spc="-1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OAuth)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Proxies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nghttp2, haproxy, Google LB, Nginx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(in</a:t>
            </a:r>
            <a:r>
              <a:rPr sz="1800" spc="-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progress)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Client-side load balancing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etcd, Zookeeper, Eureka,</a:t>
            </a:r>
            <a:r>
              <a:rPr sz="1800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Monitor &amp;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Trace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Zipkin, Google,</a:t>
            </a:r>
            <a:r>
              <a:rPr sz="1800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DIY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Mobile -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Reconnect,</a:t>
            </a:r>
            <a:r>
              <a:rPr sz="1800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QUIC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Web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-</a:t>
            </a:r>
            <a:r>
              <a:rPr sz="180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REST Adapter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, WHATWG Fetch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API Evolution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Protobuf,</a:t>
            </a:r>
            <a:r>
              <a:rPr sz="1800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Versioning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5750"/>
            <a:ext cx="7668895" cy="598805"/>
          </a:xfrm>
          <a:custGeom>
            <a:avLst/>
            <a:gdLst/>
            <a:ahLst/>
            <a:cxnLst/>
            <a:rect l="l" t="t" r="r" b="b"/>
            <a:pathLst>
              <a:path w="7668895" h="598805">
                <a:moveTo>
                  <a:pt x="0" y="0"/>
                </a:moveTo>
                <a:lnTo>
                  <a:pt x="7668599" y="0"/>
                </a:lnTo>
                <a:lnTo>
                  <a:pt x="76685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800" y="343921"/>
            <a:ext cx="39116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5" dirty="0"/>
              <a:t>Advanced</a:t>
            </a:r>
            <a:r>
              <a:rPr sz="2700" spc="-200" dirty="0"/>
              <a:t> </a:t>
            </a:r>
            <a:r>
              <a:rPr sz="2700" spc="-60" dirty="0"/>
              <a:t>Deployment...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949" y="146499"/>
            <a:ext cx="8797925" cy="4216400"/>
          </a:xfrm>
          <a:custGeom>
            <a:avLst/>
            <a:gdLst/>
            <a:ahLst/>
            <a:cxnLst/>
            <a:rect l="l" t="t" r="r" b="b"/>
            <a:pathLst>
              <a:path w="8797925" h="4216400">
                <a:moveTo>
                  <a:pt x="0" y="0"/>
                </a:moveTo>
                <a:lnTo>
                  <a:pt x="8797499" y="0"/>
                </a:lnTo>
                <a:lnTo>
                  <a:pt x="8797499" y="4216199"/>
                </a:lnTo>
                <a:lnTo>
                  <a:pt x="0" y="4216199"/>
                </a:lnTo>
                <a:lnTo>
                  <a:pt x="0" y="0"/>
                </a:lnTo>
                <a:close/>
              </a:path>
            </a:pathLst>
          </a:custGeom>
          <a:solidFill>
            <a:srgbClr val="4A8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25045" y="2033085"/>
            <a:ext cx="3030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ARCHITECTURE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050800" y="1390200"/>
          <a:ext cx="2847340" cy="2453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7340"/>
              </a:tblGrid>
              <a:tr h="5031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400" spc="-35" dirty="0">
                          <a:latin typeface="Lucida Sans"/>
                          <a:cs typeface="Lucida Sans"/>
                        </a:rPr>
                        <a:t>Code </a:t>
                      </a:r>
                      <a:r>
                        <a:rPr sz="1400" spc="-10" dirty="0">
                          <a:latin typeface="Lucida Sans"/>
                          <a:cs typeface="Lucida Sans"/>
                        </a:rPr>
                        <a:t>Generated</a:t>
                      </a:r>
                      <a:r>
                        <a:rPr sz="1400" spc="-14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15" dirty="0">
                          <a:latin typeface="Lucida Sans"/>
                          <a:cs typeface="Lucida Sans"/>
                        </a:rPr>
                        <a:t>API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13589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595959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</a:tr>
              <a:tr h="9040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40" dirty="0">
                          <a:latin typeface="Lucida Sans"/>
                          <a:cs typeface="Lucida Sans"/>
                        </a:rPr>
                        <a:t>gRPC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30" dirty="0">
                          <a:latin typeface="Lucida Sans"/>
                          <a:cs typeface="Lucida Sans"/>
                        </a:rPr>
                        <a:t>Core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5715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CEE1F3"/>
                    </a:solidFill>
                  </a:tcPr>
                </a:tc>
              </a:tr>
              <a:tr h="65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1400" spc="-25" dirty="0">
                          <a:latin typeface="Lucida Sans"/>
                          <a:cs typeface="Lucida Sans"/>
                        </a:rPr>
                        <a:t>Http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85" dirty="0">
                          <a:latin typeface="Lucida Sans"/>
                          <a:cs typeface="Lucida Sans"/>
                        </a:rPr>
                        <a:t>2.0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216535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  <a:tr h="388918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-5" dirty="0">
                          <a:latin typeface="Lucida Sans"/>
                          <a:cs typeface="Lucida Sans"/>
                        </a:rPr>
                        <a:t>SSL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882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7169425" y="2261699"/>
            <a:ext cx="1604010" cy="649605"/>
          </a:xfrm>
          <a:prstGeom prst="rect">
            <a:avLst/>
          </a:prstGeom>
          <a:solidFill>
            <a:srgbClr val="FFF1CC"/>
          </a:solidFill>
          <a:ln w="9524">
            <a:solidFill>
              <a:srgbClr val="000000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marL="85725" marR="268605">
              <a:lnSpc>
                <a:spcPts val="1650"/>
              </a:lnSpc>
              <a:spcBef>
                <a:spcPts val="700"/>
              </a:spcBef>
            </a:pPr>
            <a:r>
              <a:rPr sz="1400" spc="-10" dirty="0">
                <a:latin typeface="Lucida Sans"/>
                <a:cs typeface="Lucida Sans"/>
              </a:rPr>
              <a:t>Planned </a:t>
            </a:r>
            <a:r>
              <a:rPr sz="1400" spc="-50" dirty="0">
                <a:latin typeface="Lucida Sans"/>
                <a:cs typeface="Lucida Sans"/>
              </a:rPr>
              <a:t>in:  </a:t>
            </a:r>
            <a:r>
              <a:rPr sz="1400" spc="-110" dirty="0">
                <a:latin typeface="Lucida Sans"/>
                <a:cs typeface="Lucida Sans"/>
              </a:rPr>
              <a:t>C/C++, </a:t>
            </a:r>
            <a:r>
              <a:rPr sz="1400" spc="-40" dirty="0">
                <a:latin typeface="Lucida Sans"/>
                <a:cs typeface="Lucida Sans"/>
              </a:rPr>
              <a:t>Java,</a:t>
            </a:r>
            <a:r>
              <a:rPr sz="1400" spc="-130" dirty="0">
                <a:latin typeface="Lucida Sans"/>
                <a:cs typeface="Lucida Sans"/>
              </a:rPr>
              <a:t> </a:t>
            </a:r>
            <a:r>
              <a:rPr sz="1400" spc="-5" dirty="0">
                <a:latin typeface="Lucida Sans"/>
                <a:cs typeface="Lucida Sans"/>
              </a:rPr>
              <a:t>Go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5099" y="255379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5099" y="255379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2975" y="2553999"/>
            <a:ext cx="1604010" cy="429259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15"/>
              </a:spcBef>
            </a:pPr>
            <a:r>
              <a:rPr sz="1400" spc="-5" dirty="0">
                <a:latin typeface="Arial"/>
                <a:cs typeface="Arial"/>
              </a:rPr>
              <a:t>Application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5099" y="3138124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5099" y="3138124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2975" y="3138324"/>
            <a:ext cx="1604010" cy="429259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Arial"/>
                <a:cs typeface="Arial"/>
              </a:rPr>
              <a:t>Framework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5099" y="372244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5099" y="372244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72975" y="3722649"/>
            <a:ext cx="1604010" cy="429259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Arial"/>
                <a:cs typeface="Arial"/>
              </a:rPr>
              <a:t>Transport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285750"/>
            <a:ext cx="8443595" cy="598805"/>
          </a:xfrm>
          <a:custGeom>
            <a:avLst/>
            <a:gdLst/>
            <a:ahLst/>
            <a:cxnLst/>
            <a:rect l="l" t="t" r="r" b="b"/>
            <a:pathLst>
              <a:path w="8443595" h="598805">
                <a:moveTo>
                  <a:pt x="0" y="0"/>
                </a:moveTo>
                <a:lnTo>
                  <a:pt x="8443499" y="0"/>
                </a:lnTo>
                <a:lnTo>
                  <a:pt x="84434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39800" y="343921"/>
            <a:ext cx="783970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60" dirty="0"/>
              <a:t>Architecture: </a:t>
            </a:r>
            <a:r>
              <a:rPr sz="2700" spc="-30" dirty="0"/>
              <a:t>Native </a:t>
            </a:r>
            <a:r>
              <a:rPr sz="2700" spc="-40" dirty="0"/>
              <a:t>Implementation </a:t>
            </a:r>
            <a:r>
              <a:rPr sz="2700" spc="-65" dirty="0"/>
              <a:t>in</a:t>
            </a:r>
            <a:r>
              <a:rPr sz="2700" spc="-490" dirty="0"/>
              <a:t> </a:t>
            </a:r>
            <a:r>
              <a:rPr sz="2700" spc="-65" dirty="0"/>
              <a:t>Language</a:t>
            </a:r>
            <a:endParaRPr sz="2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92349" y="1970149"/>
            <a:ext cx="1644014" cy="759460"/>
          </a:xfrm>
          <a:custGeom>
            <a:avLst/>
            <a:gdLst/>
            <a:ahLst/>
            <a:cxnLst/>
            <a:rect l="l" t="t" r="r" b="b"/>
            <a:pathLst>
              <a:path w="1644015" h="759460">
                <a:moveTo>
                  <a:pt x="0" y="0"/>
                </a:moveTo>
                <a:lnTo>
                  <a:pt x="1643399" y="0"/>
                </a:lnTo>
                <a:lnTo>
                  <a:pt x="1643399" y="759299"/>
                </a:lnTo>
                <a:lnTo>
                  <a:pt x="0" y="759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050725" y="1476275"/>
          <a:ext cx="3375658" cy="2794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7085"/>
                <a:gridCol w="648335"/>
                <a:gridCol w="648334"/>
                <a:gridCol w="1271904"/>
              </a:tblGrid>
              <a:tr h="484499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200" spc="-10" dirty="0">
                          <a:latin typeface="Lucida Sans"/>
                          <a:cs typeface="Lucida Sans"/>
                        </a:rPr>
                        <a:t>Python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145415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200" spc="-25" dirty="0">
                          <a:latin typeface="Lucida Sans"/>
                          <a:cs typeface="Lucida Sans"/>
                        </a:rPr>
                        <a:t>Ruby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145415" marB="0">
                    <a:lnL w="38100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595959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17589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200" spc="35" dirty="0">
                          <a:latin typeface="Lucida Sans"/>
                          <a:cs typeface="Lucida Sans"/>
                        </a:rPr>
                        <a:t>PHP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145415" marB="0">
                    <a:lnL w="38100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430"/>
                        </a:lnSpc>
                        <a:spcBef>
                          <a:spcPts val="434"/>
                        </a:spcBef>
                      </a:pPr>
                      <a:r>
                        <a:rPr sz="1200" spc="-45" dirty="0">
                          <a:latin typeface="Lucida Sans"/>
                          <a:cs typeface="Lucida Sans"/>
                        </a:rPr>
                        <a:t>Obj-C, </a:t>
                      </a:r>
                      <a:r>
                        <a:rPr sz="1200" spc="-55" dirty="0">
                          <a:latin typeface="Lucida Sans"/>
                          <a:cs typeface="Lucida Sans"/>
                        </a:rPr>
                        <a:t>C#,</a:t>
                      </a:r>
                      <a:r>
                        <a:rPr sz="1200" spc="-13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200" spc="-85" dirty="0">
                          <a:latin typeface="Lucida Sans"/>
                          <a:cs typeface="Lucida Sans"/>
                        </a:rPr>
                        <a:t>C++,</a:t>
                      </a:r>
                      <a:endParaRPr sz="1200">
                        <a:latin typeface="Lucida Sans"/>
                        <a:cs typeface="Lucida Sans"/>
                      </a:endParaRPr>
                    </a:p>
                    <a:p>
                      <a:pPr marL="8890" algn="ctr">
                        <a:lnSpc>
                          <a:spcPts val="1435"/>
                        </a:lnSpc>
                      </a:pPr>
                      <a:r>
                        <a:rPr sz="1200" spc="-70" dirty="0">
                          <a:latin typeface="Lucida Sans"/>
                          <a:cs typeface="Lucida Sans"/>
                        </a:rPr>
                        <a:t>...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55244" marB="0">
                    <a:lnL w="3810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</a:tr>
              <a:tr h="7680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Lucida Sans"/>
                          <a:cs typeface="Lucida Sans"/>
                        </a:rPr>
                        <a:t>Python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381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5397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Lucida Sans"/>
                          <a:cs typeface="Lucida Sans"/>
                        </a:rPr>
                        <a:t>Ruby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2540" marB="0">
                    <a:lnL w="53975">
                      <a:solidFill>
                        <a:srgbClr val="595959"/>
                      </a:solidFill>
                      <a:prstDash val="solid"/>
                    </a:lnL>
                    <a:lnR w="53975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200" spc="35" dirty="0">
                          <a:latin typeface="Lucida Sans"/>
                          <a:cs typeface="Lucida Sans"/>
                        </a:rPr>
                        <a:t>PHP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3810" marB="0">
                    <a:lnL w="53975">
                      <a:solidFill>
                        <a:srgbClr val="595959"/>
                      </a:solidFill>
                      <a:prstDash val="solid"/>
                    </a:lnL>
                    <a:lnR w="539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ts val="1430"/>
                        </a:lnSpc>
                      </a:pPr>
                      <a:r>
                        <a:rPr sz="1200" spc="-45" dirty="0">
                          <a:latin typeface="Lucida Sans"/>
                          <a:cs typeface="Lucida Sans"/>
                        </a:rPr>
                        <a:t>Obj-C,</a:t>
                      </a:r>
                      <a:r>
                        <a:rPr sz="12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200" spc="-55" dirty="0">
                          <a:latin typeface="Lucida Sans"/>
                          <a:cs typeface="Lucida Sans"/>
                        </a:rPr>
                        <a:t>C#,</a:t>
                      </a:r>
                      <a:endParaRPr sz="1200">
                        <a:latin typeface="Lucida Sans"/>
                        <a:cs typeface="Lucida Sans"/>
                      </a:endParaRPr>
                    </a:p>
                    <a:p>
                      <a:pPr marL="8890" algn="ctr">
                        <a:lnSpc>
                          <a:spcPts val="1435"/>
                        </a:lnSpc>
                      </a:pPr>
                      <a:r>
                        <a:rPr sz="1200" spc="-75" dirty="0">
                          <a:latin typeface="Lucida Sans"/>
                          <a:cs typeface="Lucida Sans"/>
                        </a:rPr>
                        <a:t>C++,...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1270" marB="0">
                    <a:lnL w="5397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</a:tr>
              <a:tr h="240442">
                <a:tc gridSpan="4">
                  <a:txBody>
                    <a:bodyPr/>
                    <a:lstStyle/>
                    <a:p>
                      <a:pPr marL="6000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spc="-20" dirty="0">
                          <a:latin typeface="Lucida Sans"/>
                          <a:cs typeface="Lucida Sans"/>
                        </a:rPr>
                        <a:t>Generic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15" dirty="0">
                          <a:latin typeface="Lucida Sans"/>
                          <a:cs typeface="Lucida Sans"/>
                        </a:rPr>
                        <a:t>Low</a:t>
                      </a:r>
                      <a:r>
                        <a:rPr sz="1400" spc="-8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25" dirty="0">
                          <a:latin typeface="Lucida Sans"/>
                          <a:cs typeface="Lucida Sans"/>
                        </a:rPr>
                        <a:t>Level</a:t>
                      </a:r>
                      <a:r>
                        <a:rPr sz="1400" spc="-8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15" dirty="0">
                          <a:latin typeface="Lucida Sans"/>
                          <a:cs typeface="Lucida Sans"/>
                        </a:rPr>
                        <a:t>API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35" dirty="0">
                          <a:latin typeface="Lucida Sans"/>
                          <a:cs typeface="Lucida Sans"/>
                        </a:rPr>
                        <a:t>in</a:t>
                      </a:r>
                      <a:r>
                        <a:rPr sz="1400" spc="-8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C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635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595959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625987">
                <a:tc gridSpan="4">
                  <a:txBody>
                    <a:bodyPr/>
                    <a:lstStyle/>
                    <a:p>
                      <a:pPr marL="1073150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1400" spc="-40" dirty="0">
                          <a:latin typeface="Lucida Sans"/>
                          <a:cs typeface="Lucida Sans"/>
                        </a:rPr>
                        <a:t>gRPC </a:t>
                      </a:r>
                      <a:r>
                        <a:rPr sz="1400" spc="-30" dirty="0">
                          <a:latin typeface="Lucida Sans"/>
                          <a:cs typeface="Lucida Sans"/>
                        </a:rPr>
                        <a:t>Core </a:t>
                      </a:r>
                      <a:r>
                        <a:rPr sz="1400" spc="-35" dirty="0">
                          <a:latin typeface="Lucida Sans"/>
                          <a:cs typeface="Lucida Sans"/>
                        </a:rPr>
                        <a:t>in</a:t>
                      </a:r>
                      <a:r>
                        <a:rPr sz="1400" spc="-19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C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203835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3582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spc="-25" dirty="0">
                          <a:latin typeface="Lucida Sans"/>
                          <a:cs typeface="Lucida Sans"/>
                        </a:rPr>
                        <a:t>Http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85" dirty="0">
                          <a:latin typeface="Lucida Sans"/>
                          <a:cs typeface="Lucida Sans"/>
                        </a:rPr>
                        <a:t>2.0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1893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spc="-5" dirty="0">
                          <a:latin typeface="Lucida Sans"/>
                          <a:cs typeface="Lucida Sans"/>
                        </a:rPr>
                        <a:t>SSL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697062" y="2240516"/>
            <a:ext cx="1634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Lucida Sans"/>
                <a:cs typeface="Lucida Sans"/>
              </a:rPr>
              <a:t>Language</a:t>
            </a:r>
            <a:r>
              <a:rPr sz="1200" spc="-85" dirty="0">
                <a:latin typeface="Lucida Sans"/>
                <a:cs typeface="Lucida Sans"/>
              </a:rPr>
              <a:t> </a:t>
            </a:r>
            <a:r>
              <a:rPr sz="1200" spc="-30" dirty="0">
                <a:latin typeface="Lucida Sans"/>
                <a:cs typeface="Lucida Sans"/>
              </a:rPr>
              <a:t>Bindings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01999" y="1239216"/>
            <a:ext cx="5029200" cy="56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Lucida Sans"/>
                <a:cs typeface="Lucida Sans"/>
              </a:rPr>
              <a:t>Code-Generated </a:t>
            </a:r>
            <a:r>
              <a:rPr sz="1200" spc="-30" dirty="0">
                <a:solidFill>
                  <a:srgbClr val="222222"/>
                </a:solidFill>
                <a:latin typeface="Lucida Sans"/>
                <a:cs typeface="Lucida Sans"/>
              </a:rPr>
              <a:t>Language Idiomatic</a:t>
            </a:r>
            <a:r>
              <a:rPr sz="1200" spc="-150" dirty="0">
                <a:solidFill>
                  <a:srgbClr val="222222"/>
                </a:solidFill>
                <a:latin typeface="Lucida Sans"/>
                <a:cs typeface="Lucida Sans"/>
              </a:rPr>
              <a:t> </a:t>
            </a:r>
            <a:r>
              <a:rPr sz="1200" spc="-15" dirty="0">
                <a:solidFill>
                  <a:srgbClr val="222222"/>
                </a:solidFill>
                <a:latin typeface="Lucida Sans"/>
                <a:cs typeface="Lucida Sans"/>
              </a:rPr>
              <a:t>API</a:t>
            </a:r>
            <a:endParaRPr sz="1200">
              <a:latin typeface="Lucida Sans"/>
              <a:cs typeface="Lucida Sans"/>
            </a:endParaRPr>
          </a:p>
          <a:p>
            <a:pPr marR="229235" algn="r">
              <a:lnSpc>
                <a:spcPct val="100000"/>
              </a:lnSpc>
              <a:spcBef>
                <a:spcPts val="1395"/>
              </a:spcBef>
            </a:pPr>
            <a:r>
              <a:rPr sz="1200" spc="-30" dirty="0">
                <a:latin typeface="Lucida Sans"/>
                <a:cs typeface="Lucida Sans"/>
              </a:rPr>
              <a:t>Code</a:t>
            </a:r>
            <a:r>
              <a:rPr sz="1200" spc="-160" dirty="0">
                <a:latin typeface="Lucida Sans"/>
                <a:cs typeface="Lucida Sans"/>
              </a:rPr>
              <a:t> </a:t>
            </a:r>
            <a:r>
              <a:rPr sz="1200" spc="-5" dirty="0">
                <a:latin typeface="Lucida Sans"/>
                <a:cs typeface="Lucida Sans"/>
              </a:rPr>
              <a:t>Generated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5099" y="255379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5099" y="255379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2975" y="2553999"/>
            <a:ext cx="1604010" cy="429259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15"/>
              </a:spcBef>
            </a:pPr>
            <a:r>
              <a:rPr sz="1400" spc="-5" dirty="0">
                <a:latin typeface="Arial"/>
                <a:cs typeface="Arial"/>
              </a:rPr>
              <a:t>Application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5099" y="3138124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5099" y="3138124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72975" y="3138324"/>
            <a:ext cx="1604010" cy="429259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Arial"/>
                <a:cs typeface="Arial"/>
              </a:rPr>
              <a:t>Framework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5099" y="372244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5099" y="3722449"/>
            <a:ext cx="438784" cy="429259"/>
          </a:xfrm>
          <a:custGeom>
            <a:avLst/>
            <a:gdLst/>
            <a:ahLst/>
            <a:cxnLst/>
            <a:rect l="l" t="t" r="r" b="b"/>
            <a:pathLst>
              <a:path w="438784" h="429260">
                <a:moveTo>
                  <a:pt x="0" y="0"/>
                </a:moveTo>
                <a:lnTo>
                  <a:pt x="438599" y="0"/>
                </a:lnTo>
                <a:lnTo>
                  <a:pt x="438599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72975" y="3722649"/>
            <a:ext cx="1604010" cy="429259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Arial"/>
                <a:cs typeface="Arial"/>
              </a:rPr>
              <a:t>Transport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285750"/>
            <a:ext cx="4953635" cy="598805"/>
          </a:xfrm>
          <a:custGeom>
            <a:avLst/>
            <a:gdLst/>
            <a:ahLst/>
            <a:cxnLst/>
            <a:rect l="l" t="t" r="r" b="b"/>
            <a:pathLst>
              <a:path w="4953635" h="598805">
                <a:moveTo>
                  <a:pt x="0" y="0"/>
                </a:moveTo>
                <a:lnTo>
                  <a:pt x="4953599" y="0"/>
                </a:lnTo>
                <a:lnTo>
                  <a:pt x="49535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39800" y="343921"/>
            <a:ext cx="43300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60" dirty="0"/>
              <a:t>Architecture: </a:t>
            </a:r>
            <a:r>
              <a:rPr sz="2700" spc="-35" dirty="0"/>
              <a:t>Derived</a:t>
            </a:r>
            <a:r>
              <a:rPr sz="2700" spc="-305" dirty="0"/>
              <a:t> </a:t>
            </a:r>
            <a:r>
              <a:rPr sz="2700" spc="-65" dirty="0"/>
              <a:t>Stack</a:t>
            </a:r>
            <a:endParaRPr sz="2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85774"/>
            <a:ext cx="4703445" cy="598805"/>
          </a:xfrm>
          <a:custGeom>
            <a:avLst/>
            <a:gdLst/>
            <a:ahLst/>
            <a:cxnLst/>
            <a:rect l="l" t="t" r="r" b="b"/>
            <a:pathLst>
              <a:path w="4703445" h="598805">
                <a:moveTo>
                  <a:pt x="0" y="0"/>
                </a:moveTo>
                <a:lnTo>
                  <a:pt x="4703399" y="0"/>
                </a:lnTo>
                <a:lnTo>
                  <a:pt x="47033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879599" y="1352125"/>
          <a:ext cx="2847340" cy="28583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7340"/>
              </a:tblGrid>
              <a:tr h="586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400" spc="-35" dirty="0">
                          <a:latin typeface="Lucida Sans"/>
                          <a:cs typeface="Lucida Sans"/>
                        </a:rPr>
                        <a:t>Code </a:t>
                      </a:r>
                      <a:r>
                        <a:rPr sz="1400" spc="-10" dirty="0">
                          <a:latin typeface="Lucida Sans"/>
                          <a:cs typeface="Lucida Sans"/>
                        </a:rPr>
                        <a:t>Generated</a:t>
                      </a:r>
                      <a:r>
                        <a:rPr sz="1400" spc="-14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15" dirty="0">
                          <a:latin typeface="Lucida Sans"/>
                          <a:cs typeface="Lucida Sans"/>
                        </a:rPr>
                        <a:t>API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177165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595959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</a:tr>
              <a:tr h="10531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400" spc="-40" dirty="0">
                          <a:latin typeface="Lucida Sans"/>
                          <a:cs typeface="Lucida Sans"/>
                        </a:rPr>
                        <a:t>gRPC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30" dirty="0">
                          <a:latin typeface="Lucida Sans"/>
                          <a:cs typeface="Lucida Sans"/>
                        </a:rPr>
                        <a:t>Core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</a:tr>
              <a:tr h="7661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25" dirty="0">
                          <a:latin typeface="Lucida Sans"/>
                          <a:cs typeface="Lucida Sans"/>
                        </a:rPr>
                        <a:t>Http</a:t>
                      </a:r>
                      <a:r>
                        <a:rPr sz="1400" spc="-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85" dirty="0">
                          <a:latin typeface="Lucida Sans"/>
                          <a:cs typeface="Lucida Sans"/>
                        </a:rPr>
                        <a:t>2.0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R w="19050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  <a:tr h="452697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-5" dirty="0">
                          <a:latin typeface="Lucida Sans"/>
                          <a:cs typeface="Lucida Sans"/>
                        </a:rPr>
                        <a:t>SSL</a:t>
                      </a:r>
                      <a:endParaRPr sz="1200">
                        <a:latin typeface="Lucida Sans"/>
                        <a:cs typeface="Lucida Sans"/>
                      </a:endParaRPr>
                    </a:p>
                  </a:txBody>
                  <a:tcPr marL="0" marR="0" marT="895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600" y="353959"/>
            <a:ext cx="412940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0" dirty="0"/>
              <a:t>Auth </a:t>
            </a:r>
            <a:r>
              <a:rPr sz="2700" spc="-55" dirty="0"/>
              <a:t>Architecture </a:t>
            </a:r>
            <a:r>
              <a:rPr sz="2700" spc="-25" dirty="0"/>
              <a:t>and</a:t>
            </a:r>
            <a:r>
              <a:rPr sz="2700" spc="-390" dirty="0"/>
              <a:t> </a:t>
            </a:r>
            <a:r>
              <a:rPr sz="2700" spc="-25" dirty="0"/>
              <a:t>API</a:t>
            </a:r>
            <a:endParaRPr sz="2700"/>
          </a:p>
        </p:txBody>
      </p:sp>
      <p:sp>
        <p:nvSpPr>
          <p:cNvPr id="5" name="object 5"/>
          <p:cNvSpPr/>
          <p:nvPr/>
        </p:nvSpPr>
        <p:spPr>
          <a:xfrm>
            <a:off x="4231649" y="2104550"/>
            <a:ext cx="657860" cy="173355"/>
          </a:xfrm>
          <a:custGeom>
            <a:avLst/>
            <a:gdLst/>
            <a:ahLst/>
            <a:cxnLst/>
            <a:rect l="l" t="t" r="r" b="b"/>
            <a:pathLst>
              <a:path w="657860" h="173355">
                <a:moveTo>
                  <a:pt x="86549" y="173099"/>
                </a:moveTo>
                <a:lnTo>
                  <a:pt x="0" y="86549"/>
                </a:lnTo>
                <a:lnTo>
                  <a:pt x="86549" y="0"/>
                </a:lnTo>
                <a:lnTo>
                  <a:pt x="86549" y="43274"/>
                </a:lnTo>
                <a:lnTo>
                  <a:pt x="614024" y="43274"/>
                </a:lnTo>
                <a:lnTo>
                  <a:pt x="657299" y="86549"/>
                </a:lnTo>
                <a:lnTo>
                  <a:pt x="614024" y="129824"/>
                </a:lnTo>
                <a:lnTo>
                  <a:pt x="86549" y="129824"/>
                </a:lnTo>
                <a:lnTo>
                  <a:pt x="86549" y="173099"/>
                </a:lnTo>
                <a:close/>
              </a:path>
              <a:path w="657860" h="173355">
                <a:moveTo>
                  <a:pt x="614024" y="43274"/>
                </a:moveTo>
                <a:lnTo>
                  <a:pt x="570749" y="43274"/>
                </a:lnTo>
                <a:lnTo>
                  <a:pt x="570749" y="0"/>
                </a:lnTo>
                <a:lnTo>
                  <a:pt x="614024" y="43274"/>
                </a:lnTo>
                <a:close/>
              </a:path>
              <a:path w="657860" h="173355">
                <a:moveTo>
                  <a:pt x="570749" y="173099"/>
                </a:moveTo>
                <a:lnTo>
                  <a:pt x="570749" y="129824"/>
                </a:lnTo>
                <a:lnTo>
                  <a:pt x="614024" y="129824"/>
                </a:lnTo>
                <a:lnTo>
                  <a:pt x="570749" y="173099"/>
                </a:lnTo>
                <a:close/>
              </a:path>
            </a:pathLst>
          </a:custGeom>
          <a:solidFill>
            <a:srgbClr val="A2C4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31649" y="2104550"/>
            <a:ext cx="657860" cy="173355"/>
          </a:xfrm>
          <a:custGeom>
            <a:avLst/>
            <a:gdLst/>
            <a:ahLst/>
            <a:cxnLst/>
            <a:rect l="l" t="t" r="r" b="b"/>
            <a:pathLst>
              <a:path w="657860" h="173355">
                <a:moveTo>
                  <a:pt x="0" y="86549"/>
                </a:moveTo>
                <a:lnTo>
                  <a:pt x="86549" y="0"/>
                </a:lnTo>
                <a:lnTo>
                  <a:pt x="86549" y="43274"/>
                </a:lnTo>
                <a:lnTo>
                  <a:pt x="570749" y="43274"/>
                </a:lnTo>
                <a:lnTo>
                  <a:pt x="570749" y="0"/>
                </a:lnTo>
                <a:lnTo>
                  <a:pt x="657299" y="86549"/>
                </a:lnTo>
                <a:lnTo>
                  <a:pt x="570749" y="173099"/>
                </a:lnTo>
                <a:lnTo>
                  <a:pt x="570749" y="129824"/>
                </a:lnTo>
                <a:lnTo>
                  <a:pt x="86549" y="129824"/>
                </a:lnTo>
                <a:lnTo>
                  <a:pt x="86549" y="173099"/>
                </a:lnTo>
                <a:lnTo>
                  <a:pt x="0" y="8654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40350" y="2376474"/>
            <a:ext cx="1525905" cy="1386205"/>
          </a:xfrm>
          <a:custGeom>
            <a:avLst/>
            <a:gdLst/>
            <a:ahLst/>
            <a:cxnLst/>
            <a:rect l="l" t="t" r="r" b="b"/>
            <a:pathLst>
              <a:path w="1525904" h="1386204">
                <a:moveTo>
                  <a:pt x="120096" y="140983"/>
                </a:moveTo>
                <a:lnTo>
                  <a:pt x="0" y="70491"/>
                </a:lnTo>
                <a:lnTo>
                  <a:pt x="120096" y="0"/>
                </a:lnTo>
                <a:lnTo>
                  <a:pt x="120096" y="42265"/>
                </a:lnTo>
                <a:lnTo>
                  <a:pt x="1483533" y="42265"/>
                </a:lnTo>
                <a:lnTo>
                  <a:pt x="1483533" y="98717"/>
                </a:lnTo>
                <a:lnTo>
                  <a:pt x="120096" y="98717"/>
                </a:lnTo>
                <a:lnTo>
                  <a:pt x="120096" y="140983"/>
                </a:lnTo>
                <a:close/>
              </a:path>
              <a:path w="1525904" h="1386204">
                <a:moveTo>
                  <a:pt x="1483533" y="1265902"/>
                </a:moveTo>
                <a:lnTo>
                  <a:pt x="1427081" y="1265902"/>
                </a:lnTo>
                <a:lnTo>
                  <a:pt x="1427081" y="98717"/>
                </a:lnTo>
                <a:lnTo>
                  <a:pt x="1483533" y="98717"/>
                </a:lnTo>
                <a:lnTo>
                  <a:pt x="1483533" y="1265902"/>
                </a:lnTo>
                <a:close/>
              </a:path>
              <a:path w="1525904" h="1386204">
                <a:moveTo>
                  <a:pt x="1455308" y="1385999"/>
                </a:moveTo>
                <a:lnTo>
                  <a:pt x="1384815" y="1265902"/>
                </a:lnTo>
                <a:lnTo>
                  <a:pt x="1525799" y="1265902"/>
                </a:lnTo>
                <a:lnTo>
                  <a:pt x="1455308" y="1385999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40350" y="2376474"/>
            <a:ext cx="1525905" cy="1386205"/>
          </a:xfrm>
          <a:custGeom>
            <a:avLst/>
            <a:gdLst/>
            <a:ahLst/>
            <a:cxnLst/>
            <a:rect l="l" t="t" r="r" b="b"/>
            <a:pathLst>
              <a:path w="1525904" h="1386204">
                <a:moveTo>
                  <a:pt x="1455308" y="1385999"/>
                </a:moveTo>
                <a:lnTo>
                  <a:pt x="1384815" y="1265902"/>
                </a:lnTo>
                <a:lnTo>
                  <a:pt x="1427081" y="1265902"/>
                </a:lnTo>
                <a:lnTo>
                  <a:pt x="1427081" y="98717"/>
                </a:lnTo>
                <a:lnTo>
                  <a:pt x="120096" y="98717"/>
                </a:lnTo>
                <a:lnTo>
                  <a:pt x="120096" y="140983"/>
                </a:lnTo>
                <a:lnTo>
                  <a:pt x="0" y="70491"/>
                </a:lnTo>
                <a:lnTo>
                  <a:pt x="120096" y="0"/>
                </a:lnTo>
                <a:lnTo>
                  <a:pt x="120096" y="42265"/>
                </a:lnTo>
                <a:lnTo>
                  <a:pt x="1483533" y="42265"/>
                </a:lnTo>
                <a:lnTo>
                  <a:pt x="1483533" y="1265902"/>
                </a:lnTo>
                <a:lnTo>
                  <a:pt x="1525799" y="1265902"/>
                </a:lnTo>
                <a:lnTo>
                  <a:pt x="1455308" y="13859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474725" y="1620024"/>
          <a:ext cx="2728594" cy="198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520"/>
                <a:gridCol w="1525905"/>
                <a:gridCol w="448944"/>
                <a:gridCol w="276225"/>
              </a:tblGrid>
              <a:tr h="2666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595959"/>
                      </a:solidFill>
                      <a:prstDash val="solid"/>
                    </a:lnR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30" dirty="0">
                          <a:latin typeface="Lucida Sans"/>
                          <a:cs typeface="Lucida Sans"/>
                        </a:rPr>
                        <a:t>Credentials</a:t>
                      </a:r>
                      <a:r>
                        <a:rPr sz="1400" spc="-11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15" dirty="0">
                          <a:latin typeface="Lucida Sans"/>
                          <a:cs typeface="Lucida Sans"/>
                        </a:rPr>
                        <a:t>API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9FC5E7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595959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1359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556895" marR="532130" indent="-30480">
                        <a:lnSpc>
                          <a:spcPts val="1650"/>
                        </a:lnSpc>
                      </a:pPr>
                      <a:r>
                        <a:rPr sz="1400" spc="-35" dirty="0">
                          <a:latin typeface="Lucida Sans"/>
                          <a:cs typeface="Lucida Sans"/>
                        </a:rPr>
                        <a:t>Auth-Credentials  </a:t>
                      </a:r>
                      <a:r>
                        <a:rPr sz="1400" spc="-25" dirty="0">
                          <a:latin typeface="Lucida Sans"/>
                          <a:cs typeface="Lucida Sans"/>
                        </a:rPr>
                        <a:t>Implementation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CEE1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40" dirty="0">
                          <a:latin typeface="Lucida Sans"/>
                          <a:cs typeface="Lucida Sans"/>
                        </a:rPr>
                        <a:t>Auth </a:t>
                      </a:r>
                      <a:r>
                        <a:rPr sz="1400" spc="-35" dirty="0">
                          <a:latin typeface="Lucida Sans"/>
                          <a:cs typeface="Lucida Sans"/>
                        </a:rPr>
                        <a:t>Plugin</a:t>
                      </a:r>
                      <a:r>
                        <a:rPr sz="1400" spc="21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15" dirty="0">
                          <a:latin typeface="Lucida Sans"/>
                          <a:cs typeface="Lucida Sans"/>
                        </a:rPr>
                        <a:t>API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20955" marB="0" vert="vert">
                    <a:lnL w="38100">
                      <a:solidFill>
                        <a:srgbClr val="595959"/>
                      </a:solidFill>
                      <a:prstDash val="solid"/>
                    </a:lnL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9FC5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666" y="4862850"/>
            <a:ext cx="1186180" cy="2260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ts val="830"/>
              </a:lnSpc>
              <a:spcBef>
                <a:spcPts val="85"/>
              </a:spcBef>
            </a:pP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Google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confidential </a:t>
            </a:r>
            <a:r>
              <a:rPr sz="700" dirty="0">
                <a:solidFill>
                  <a:srgbClr val="999999"/>
                </a:solidFill>
                <a:latin typeface="Arial"/>
                <a:cs typeface="Arial"/>
              </a:rPr>
              <a:t>│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Do</a:t>
            </a:r>
            <a:r>
              <a:rPr sz="700" spc="-170" dirty="0">
                <a:solidFill>
                  <a:srgbClr val="999999"/>
                </a:solidFill>
                <a:latin typeface="Lucida Sans"/>
                <a:cs typeface="Lucida Sans"/>
              </a:rPr>
              <a:t> </a:t>
            </a:r>
            <a:r>
              <a:rPr sz="700" spc="-15" dirty="0">
                <a:solidFill>
                  <a:srgbClr val="999999"/>
                </a:solidFill>
                <a:latin typeface="Lucida Sans"/>
                <a:cs typeface="Lucida Sans"/>
              </a:rPr>
              <a:t>not  </a:t>
            </a:r>
            <a:r>
              <a:rPr sz="700" spc="-20" dirty="0">
                <a:solidFill>
                  <a:srgbClr val="999999"/>
                </a:solidFill>
                <a:latin typeface="Lucida Sans"/>
                <a:cs typeface="Lucida Sans"/>
              </a:rPr>
              <a:t>distribute</a:t>
            </a:r>
            <a:endParaRPr sz="700">
              <a:latin typeface="Lucida Sans"/>
              <a:cs typeface="Lucida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046" y="4952520"/>
            <a:ext cx="1121430" cy="157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3999" cy="5143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05950" y="2723875"/>
            <a:ext cx="3938270" cy="1551305"/>
          </a:xfrm>
          <a:custGeom>
            <a:avLst/>
            <a:gdLst/>
            <a:ahLst/>
            <a:cxnLst/>
            <a:rect l="l" t="t" r="r" b="b"/>
            <a:pathLst>
              <a:path w="3938270" h="1551304">
                <a:moveTo>
                  <a:pt x="0" y="0"/>
                </a:moveTo>
                <a:lnTo>
                  <a:pt x="3938099" y="0"/>
                </a:lnTo>
                <a:lnTo>
                  <a:pt x="3938099" y="1550999"/>
                </a:lnTo>
                <a:lnTo>
                  <a:pt x="0" y="15509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14661" y="3206868"/>
            <a:ext cx="301879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Lucida Sans"/>
                <a:cs typeface="Lucida Sans"/>
              </a:rPr>
              <a:t>Microservices </a:t>
            </a:r>
            <a:r>
              <a:rPr sz="1800" spc="-20" dirty="0">
                <a:solidFill>
                  <a:srgbClr val="FFFFFF"/>
                </a:solidFill>
                <a:latin typeface="Lucida Sans"/>
                <a:cs typeface="Lucida Sans"/>
              </a:rPr>
              <a:t>at</a:t>
            </a:r>
            <a:r>
              <a:rPr sz="1800" spc="-18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Lucida Sans"/>
                <a:cs typeface="Lucida Sans"/>
              </a:rPr>
              <a:t>Google</a:t>
            </a:r>
            <a:endParaRPr sz="1800">
              <a:latin typeface="Lucida Sans"/>
              <a:cs typeface="Lucida Sans"/>
            </a:endParaRPr>
          </a:p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800" spc="-85" dirty="0">
                <a:solidFill>
                  <a:srgbClr val="FFFFFF"/>
                </a:solidFill>
                <a:latin typeface="Lucida Sans"/>
                <a:cs typeface="Lucida Sans"/>
              </a:rPr>
              <a:t>~</a:t>
            </a:r>
            <a:r>
              <a:rPr sz="1800" b="1" spc="-85" dirty="0">
                <a:solidFill>
                  <a:srgbClr val="FFFFFF"/>
                </a:solidFill>
                <a:latin typeface="Lucida Sans"/>
                <a:cs typeface="Lucida Sans"/>
              </a:rPr>
              <a:t>O(10</a:t>
            </a:r>
            <a:r>
              <a:rPr sz="1800" b="1" spc="-127" baseline="30092" dirty="0">
                <a:solidFill>
                  <a:srgbClr val="FFFFFF"/>
                </a:solidFill>
                <a:latin typeface="Lucida Sans"/>
                <a:cs typeface="Lucida Sans"/>
              </a:rPr>
              <a:t>10</a:t>
            </a:r>
            <a:r>
              <a:rPr sz="1800" b="1" spc="-85" dirty="0">
                <a:solidFill>
                  <a:srgbClr val="FFFFFF"/>
                </a:solidFill>
                <a:latin typeface="Lucida Sans"/>
                <a:cs typeface="Lucida Sans"/>
              </a:rPr>
              <a:t>) </a:t>
            </a:r>
            <a:r>
              <a:rPr sz="1800" b="1" spc="-80" dirty="0">
                <a:solidFill>
                  <a:srgbClr val="FFFFFF"/>
                </a:solidFill>
                <a:latin typeface="Lucida Sans"/>
                <a:cs typeface="Lucida Sans"/>
              </a:rPr>
              <a:t>RPCs </a:t>
            </a:r>
            <a:r>
              <a:rPr sz="1800" b="1" spc="-20" dirty="0">
                <a:solidFill>
                  <a:srgbClr val="FFFFFF"/>
                </a:solidFill>
                <a:latin typeface="Lucida Sans"/>
                <a:cs typeface="Lucida Sans"/>
              </a:rPr>
              <a:t>per</a:t>
            </a:r>
            <a:r>
              <a:rPr sz="1800" b="1" spc="-229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Lucida Sans"/>
                <a:cs typeface="Lucida Sans"/>
              </a:rPr>
              <a:t>second.</a:t>
            </a:r>
            <a:endParaRPr sz="1800">
              <a:latin typeface="Lucida Sans"/>
              <a:cs typeface="Lucida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05955" y="4892849"/>
            <a:ext cx="824230" cy="136525"/>
          </a:xfrm>
          <a:custGeom>
            <a:avLst/>
            <a:gdLst/>
            <a:ahLst/>
            <a:cxnLst/>
            <a:rect l="l" t="t" r="r" b="b"/>
            <a:pathLst>
              <a:path w="824229" h="136525">
                <a:moveTo>
                  <a:pt x="0" y="0"/>
                </a:moveTo>
                <a:lnTo>
                  <a:pt x="823799" y="0"/>
                </a:lnTo>
                <a:lnTo>
                  <a:pt x="823799" y="136499"/>
                </a:lnTo>
                <a:lnTo>
                  <a:pt x="0" y="136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5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27529" y="4869660"/>
            <a:ext cx="5810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 marR="5080" indent="-198120">
              <a:lnSpc>
                <a:spcPct val="100000"/>
              </a:lnSpc>
              <a:spcBef>
                <a:spcPts val="100"/>
              </a:spcBef>
            </a:pPr>
            <a:r>
              <a:rPr sz="500" b="1" spc="-15" dirty="0">
                <a:solidFill>
                  <a:srgbClr val="FFFFFF"/>
                </a:solidFill>
                <a:latin typeface="Lucida Sans"/>
                <a:cs typeface="Lucida Sans"/>
              </a:rPr>
              <a:t>Images by</a:t>
            </a:r>
            <a:r>
              <a:rPr sz="500" b="1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500" b="1" spc="-15" dirty="0">
                <a:solidFill>
                  <a:srgbClr val="FFFFFF"/>
                </a:solidFill>
                <a:latin typeface="Lucida Sans"/>
                <a:cs typeface="Lucida Sans"/>
              </a:rPr>
              <a:t>Connie  </a:t>
            </a:r>
            <a:r>
              <a:rPr sz="500" b="1" spc="-20" dirty="0">
                <a:solidFill>
                  <a:srgbClr val="FFFFFF"/>
                </a:solidFill>
                <a:latin typeface="Lucida Sans"/>
                <a:cs typeface="Lucida Sans"/>
              </a:rPr>
              <a:t>Zhou</a:t>
            </a:r>
            <a:endParaRPr sz="5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2775" y="1266984"/>
            <a:ext cx="7611745" cy="22256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Generic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mechanism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for attaching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metadata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requests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and</a:t>
            </a:r>
            <a:r>
              <a:rPr sz="1800" spc="-8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responses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Built into the gRPC protocol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always</a:t>
            </a:r>
            <a:r>
              <a:rPr sz="1800" spc="-3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available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Plugin API to attach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“bearer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tokens” to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requests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for</a:t>
            </a:r>
            <a:r>
              <a:rPr sz="1800" spc="-4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Auth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OAuth2 access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tokens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OIDC Id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Tokens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Session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state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for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specific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Auth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mechanisms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is encapsulated in an Auth- 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credentials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object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5750"/>
            <a:ext cx="7668895" cy="598805"/>
          </a:xfrm>
          <a:custGeom>
            <a:avLst/>
            <a:gdLst/>
            <a:ahLst/>
            <a:cxnLst/>
            <a:rect l="l" t="t" r="r" b="b"/>
            <a:pathLst>
              <a:path w="7668895" h="598805">
                <a:moveTo>
                  <a:pt x="0" y="0"/>
                </a:moveTo>
                <a:lnTo>
                  <a:pt x="7668599" y="0"/>
                </a:lnTo>
                <a:lnTo>
                  <a:pt x="76685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800" y="343921"/>
            <a:ext cx="30937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/>
              <a:t>Metadata </a:t>
            </a:r>
            <a:r>
              <a:rPr sz="2700" spc="-25" dirty="0"/>
              <a:t>and</a:t>
            </a:r>
            <a:r>
              <a:rPr sz="2700" spc="-385" dirty="0"/>
              <a:t> </a:t>
            </a:r>
            <a:r>
              <a:rPr sz="2700" spc="-70" dirty="0"/>
              <a:t>Auth</a:t>
            </a:r>
            <a:endParaRPr sz="2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949" y="146499"/>
            <a:ext cx="8797925" cy="4216400"/>
          </a:xfrm>
          <a:custGeom>
            <a:avLst/>
            <a:gdLst/>
            <a:ahLst/>
            <a:cxnLst/>
            <a:rect l="l" t="t" r="r" b="b"/>
            <a:pathLst>
              <a:path w="8797925" h="4216400">
                <a:moveTo>
                  <a:pt x="0" y="0"/>
                </a:moveTo>
                <a:lnTo>
                  <a:pt x="8797499" y="0"/>
                </a:lnTo>
                <a:lnTo>
                  <a:pt x="8797499" y="4216199"/>
                </a:lnTo>
                <a:lnTo>
                  <a:pt x="0" y="4216199"/>
                </a:lnTo>
                <a:lnTo>
                  <a:pt x="0" y="0"/>
                </a:lnTo>
                <a:close/>
              </a:path>
            </a:pathLst>
          </a:custGeom>
          <a:solidFill>
            <a:srgbClr val="4A8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25045" y="2033085"/>
            <a:ext cx="43402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ADVANCED</a:t>
            </a:r>
            <a:r>
              <a:rPr sz="3000" b="1" spc="-9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FEATURES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4350"/>
            <a:ext cx="4577715" cy="521970"/>
          </a:xfrm>
          <a:custGeom>
            <a:avLst/>
            <a:gdLst/>
            <a:ahLst/>
            <a:cxnLst/>
            <a:rect l="l" t="t" r="r" b="b"/>
            <a:pathLst>
              <a:path w="4577715" h="521969">
                <a:moveTo>
                  <a:pt x="0" y="0"/>
                </a:moveTo>
                <a:lnTo>
                  <a:pt x="4577099" y="0"/>
                </a:lnTo>
                <a:lnTo>
                  <a:pt x="4577099" y="521399"/>
                </a:lnTo>
                <a:lnTo>
                  <a:pt x="0" y="5213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2224" y="543846"/>
            <a:ext cx="223075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0" dirty="0">
                <a:solidFill>
                  <a:srgbClr val="666666"/>
                </a:solidFill>
              </a:rPr>
              <a:t>gRPC:</a:t>
            </a:r>
            <a:r>
              <a:rPr sz="2700" spc="-240" dirty="0">
                <a:solidFill>
                  <a:srgbClr val="666666"/>
                </a:solidFill>
              </a:rPr>
              <a:t> </a:t>
            </a:r>
            <a:r>
              <a:rPr sz="2700" spc="-130" dirty="0">
                <a:solidFill>
                  <a:srgbClr val="666666"/>
                </a:solidFill>
              </a:rPr>
              <a:t>Naming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1205800" y="3289250"/>
            <a:ext cx="996315" cy="384175"/>
          </a:xfrm>
          <a:prstGeom prst="rect">
            <a:avLst/>
          </a:prstGeom>
          <a:solidFill>
            <a:srgbClr val="B6D7A8"/>
          </a:solidFill>
          <a:ln w="9524">
            <a:solidFill>
              <a:srgbClr val="595959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0"/>
              </a:spcBef>
            </a:pPr>
            <a:r>
              <a:rPr sz="1400" spc="-60" dirty="0">
                <a:latin typeface="Lucida Sans"/>
                <a:cs typeface="Lucida Sans"/>
              </a:rPr>
              <a:t>client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75175" y="3532837"/>
            <a:ext cx="466090" cy="463550"/>
          </a:xfrm>
          <a:custGeom>
            <a:avLst/>
            <a:gdLst/>
            <a:ahLst/>
            <a:cxnLst/>
            <a:rect l="l" t="t" r="r" b="b"/>
            <a:pathLst>
              <a:path w="466090" h="463550">
                <a:moveTo>
                  <a:pt x="232949" y="463162"/>
                </a:moveTo>
                <a:lnTo>
                  <a:pt x="159319" y="460193"/>
                </a:lnTo>
                <a:lnTo>
                  <a:pt x="95372" y="451926"/>
                </a:lnTo>
                <a:lnTo>
                  <a:pt x="44945" y="439319"/>
                </a:lnTo>
                <a:lnTo>
                  <a:pt x="0" y="404924"/>
                </a:lnTo>
                <a:lnTo>
                  <a:pt x="0" y="0"/>
                </a:lnTo>
                <a:lnTo>
                  <a:pt x="11875" y="18407"/>
                </a:lnTo>
                <a:lnTo>
                  <a:pt x="44945" y="34394"/>
                </a:lnTo>
                <a:lnTo>
                  <a:pt x="95372" y="47001"/>
                </a:lnTo>
                <a:lnTo>
                  <a:pt x="159319" y="55268"/>
                </a:lnTo>
                <a:lnTo>
                  <a:pt x="232949" y="58237"/>
                </a:lnTo>
                <a:lnTo>
                  <a:pt x="465899" y="58237"/>
                </a:lnTo>
                <a:lnTo>
                  <a:pt x="465899" y="404924"/>
                </a:lnTo>
                <a:lnTo>
                  <a:pt x="454024" y="423332"/>
                </a:lnTo>
                <a:lnTo>
                  <a:pt x="420954" y="439319"/>
                </a:lnTo>
                <a:lnTo>
                  <a:pt x="370527" y="451926"/>
                </a:lnTo>
                <a:lnTo>
                  <a:pt x="306580" y="460193"/>
                </a:lnTo>
                <a:lnTo>
                  <a:pt x="232949" y="463162"/>
                </a:lnTo>
                <a:close/>
              </a:path>
              <a:path w="466090" h="463550">
                <a:moveTo>
                  <a:pt x="465899" y="58237"/>
                </a:moveTo>
                <a:lnTo>
                  <a:pt x="232949" y="58237"/>
                </a:lnTo>
                <a:lnTo>
                  <a:pt x="306580" y="55268"/>
                </a:lnTo>
                <a:lnTo>
                  <a:pt x="370527" y="47001"/>
                </a:lnTo>
                <a:lnTo>
                  <a:pt x="420954" y="34394"/>
                </a:lnTo>
                <a:lnTo>
                  <a:pt x="454024" y="18407"/>
                </a:lnTo>
                <a:lnTo>
                  <a:pt x="465899" y="0"/>
                </a:lnTo>
                <a:lnTo>
                  <a:pt x="465899" y="58237"/>
                </a:lnTo>
                <a:close/>
              </a:path>
            </a:pathLst>
          </a:custGeom>
          <a:solidFill>
            <a:srgbClr val="E6B8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75175" y="3474599"/>
            <a:ext cx="466090" cy="116839"/>
          </a:xfrm>
          <a:custGeom>
            <a:avLst/>
            <a:gdLst/>
            <a:ahLst/>
            <a:cxnLst/>
            <a:rect l="l" t="t" r="r" b="b"/>
            <a:pathLst>
              <a:path w="466090" h="116839">
                <a:moveTo>
                  <a:pt x="232949" y="116474"/>
                </a:moveTo>
                <a:lnTo>
                  <a:pt x="159319" y="113506"/>
                </a:lnTo>
                <a:lnTo>
                  <a:pt x="95372" y="105238"/>
                </a:lnTo>
                <a:lnTo>
                  <a:pt x="44945" y="92631"/>
                </a:lnTo>
                <a:lnTo>
                  <a:pt x="0" y="58237"/>
                </a:lnTo>
                <a:lnTo>
                  <a:pt x="11875" y="39829"/>
                </a:lnTo>
                <a:lnTo>
                  <a:pt x="44945" y="23843"/>
                </a:lnTo>
                <a:lnTo>
                  <a:pt x="95372" y="11236"/>
                </a:lnTo>
                <a:lnTo>
                  <a:pt x="159319" y="2968"/>
                </a:lnTo>
                <a:lnTo>
                  <a:pt x="232949" y="0"/>
                </a:lnTo>
                <a:lnTo>
                  <a:pt x="306580" y="2968"/>
                </a:lnTo>
                <a:lnTo>
                  <a:pt x="370527" y="11236"/>
                </a:lnTo>
                <a:lnTo>
                  <a:pt x="420954" y="23843"/>
                </a:lnTo>
                <a:lnTo>
                  <a:pt x="454024" y="39829"/>
                </a:lnTo>
                <a:lnTo>
                  <a:pt x="465899" y="58237"/>
                </a:lnTo>
                <a:lnTo>
                  <a:pt x="454024" y="76645"/>
                </a:lnTo>
                <a:lnTo>
                  <a:pt x="420954" y="92631"/>
                </a:lnTo>
                <a:lnTo>
                  <a:pt x="370527" y="105238"/>
                </a:lnTo>
                <a:lnTo>
                  <a:pt x="306580" y="113506"/>
                </a:lnTo>
                <a:lnTo>
                  <a:pt x="232949" y="116474"/>
                </a:lnTo>
                <a:close/>
              </a:path>
            </a:pathLst>
          </a:custGeom>
          <a:solidFill>
            <a:srgbClr val="F0D4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75175" y="3474599"/>
            <a:ext cx="466090" cy="521970"/>
          </a:xfrm>
          <a:custGeom>
            <a:avLst/>
            <a:gdLst/>
            <a:ahLst/>
            <a:cxnLst/>
            <a:rect l="l" t="t" r="r" b="b"/>
            <a:pathLst>
              <a:path w="466090" h="521970">
                <a:moveTo>
                  <a:pt x="465899" y="58237"/>
                </a:moveTo>
                <a:lnTo>
                  <a:pt x="454024" y="76645"/>
                </a:lnTo>
                <a:lnTo>
                  <a:pt x="420954" y="92631"/>
                </a:lnTo>
                <a:lnTo>
                  <a:pt x="370527" y="105238"/>
                </a:lnTo>
                <a:lnTo>
                  <a:pt x="306580" y="113506"/>
                </a:lnTo>
                <a:lnTo>
                  <a:pt x="232949" y="116474"/>
                </a:lnTo>
                <a:lnTo>
                  <a:pt x="159319" y="113506"/>
                </a:lnTo>
                <a:lnTo>
                  <a:pt x="95372" y="105238"/>
                </a:lnTo>
                <a:lnTo>
                  <a:pt x="44945" y="92631"/>
                </a:lnTo>
                <a:lnTo>
                  <a:pt x="11875" y="76645"/>
                </a:lnTo>
                <a:lnTo>
                  <a:pt x="0" y="58237"/>
                </a:lnTo>
                <a:lnTo>
                  <a:pt x="44945" y="23843"/>
                </a:lnTo>
                <a:lnTo>
                  <a:pt x="95372" y="11236"/>
                </a:lnTo>
                <a:lnTo>
                  <a:pt x="159319" y="2968"/>
                </a:lnTo>
                <a:lnTo>
                  <a:pt x="232949" y="0"/>
                </a:lnTo>
                <a:lnTo>
                  <a:pt x="306580" y="2968"/>
                </a:lnTo>
                <a:lnTo>
                  <a:pt x="370527" y="11236"/>
                </a:lnTo>
                <a:lnTo>
                  <a:pt x="420954" y="23843"/>
                </a:lnTo>
                <a:lnTo>
                  <a:pt x="454024" y="39829"/>
                </a:lnTo>
                <a:lnTo>
                  <a:pt x="465899" y="58237"/>
                </a:lnTo>
                <a:lnTo>
                  <a:pt x="465899" y="463162"/>
                </a:lnTo>
                <a:lnTo>
                  <a:pt x="420954" y="497556"/>
                </a:lnTo>
                <a:lnTo>
                  <a:pt x="370527" y="510163"/>
                </a:lnTo>
                <a:lnTo>
                  <a:pt x="306580" y="518431"/>
                </a:lnTo>
                <a:lnTo>
                  <a:pt x="232949" y="521399"/>
                </a:lnTo>
                <a:lnTo>
                  <a:pt x="159319" y="518431"/>
                </a:lnTo>
                <a:lnTo>
                  <a:pt x="95372" y="510163"/>
                </a:lnTo>
                <a:lnTo>
                  <a:pt x="44945" y="497556"/>
                </a:lnTo>
                <a:lnTo>
                  <a:pt x="11875" y="481570"/>
                </a:lnTo>
                <a:lnTo>
                  <a:pt x="0" y="463162"/>
                </a:lnTo>
                <a:lnTo>
                  <a:pt x="0" y="58237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67799" y="3253099"/>
            <a:ext cx="1061720" cy="456565"/>
          </a:xfrm>
          <a:prstGeom prst="rect">
            <a:avLst/>
          </a:prstGeom>
          <a:solidFill>
            <a:srgbClr val="EA9999"/>
          </a:solidFill>
          <a:ln w="9524">
            <a:solidFill>
              <a:srgbClr val="595959"/>
            </a:solidFill>
          </a:ln>
        </p:spPr>
        <p:txBody>
          <a:bodyPr vert="horz" wrap="square" lIns="0" tIns="1314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35"/>
              </a:spcBef>
            </a:pPr>
            <a:r>
              <a:rPr sz="1200" spc="-55" dirty="0">
                <a:latin typeface="Lucida Sans"/>
                <a:cs typeface="Lucida Sans"/>
              </a:rPr>
              <a:t>nameserver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75175" y="2923237"/>
            <a:ext cx="466090" cy="463550"/>
          </a:xfrm>
          <a:custGeom>
            <a:avLst/>
            <a:gdLst/>
            <a:ahLst/>
            <a:cxnLst/>
            <a:rect l="l" t="t" r="r" b="b"/>
            <a:pathLst>
              <a:path w="466090" h="463550">
                <a:moveTo>
                  <a:pt x="232949" y="463162"/>
                </a:moveTo>
                <a:lnTo>
                  <a:pt x="159319" y="460193"/>
                </a:lnTo>
                <a:lnTo>
                  <a:pt x="95372" y="451926"/>
                </a:lnTo>
                <a:lnTo>
                  <a:pt x="44945" y="439319"/>
                </a:lnTo>
                <a:lnTo>
                  <a:pt x="0" y="404924"/>
                </a:lnTo>
                <a:lnTo>
                  <a:pt x="0" y="0"/>
                </a:lnTo>
                <a:lnTo>
                  <a:pt x="11875" y="18407"/>
                </a:lnTo>
                <a:lnTo>
                  <a:pt x="44945" y="34394"/>
                </a:lnTo>
                <a:lnTo>
                  <a:pt x="95372" y="47001"/>
                </a:lnTo>
                <a:lnTo>
                  <a:pt x="159319" y="55268"/>
                </a:lnTo>
                <a:lnTo>
                  <a:pt x="232949" y="58237"/>
                </a:lnTo>
                <a:lnTo>
                  <a:pt x="465899" y="58237"/>
                </a:lnTo>
                <a:lnTo>
                  <a:pt x="465899" y="404924"/>
                </a:lnTo>
                <a:lnTo>
                  <a:pt x="454024" y="423332"/>
                </a:lnTo>
                <a:lnTo>
                  <a:pt x="420954" y="439319"/>
                </a:lnTo>
                <a:lnTo>
                  <a:pt x="370527" y="451926"/>
                </a:lnTo>
                <a:lnTo>
                  <a:pt x="306580" y="460193"/>
                </a:lnTo>
                <a:lnTo>
                  <a:pt x="232949" y="463162"/>
                </a:lnTo>
                <a:close/>
              </a:path>
              <a:path w="466090" h="463550">
                <a:moveTo>
                  <a:pt x="465899" y="58237"/>
                </a:moveTo>
                <a:lnTo>
                  <a:pt x="232949" y="58237"/>
                </a:lnTo>
                <a:lnTo>
                  <a:pt x="306580" y="55268"/>
                </a:lnTo>
                <a:lnTo>
                  <a:pt x="370527" y="47001"/>
                </a:lnTo>
                <a:lnTo>
                  <a:pt x="420954" y="34394"/>
                </a:lnTo>
                <a:lnTo>
                  <a:pt x="454024" y="18407"/>
                </a:lnTo>
                <a:lnTo>
                  <a:pt x="465899" y="0"/>
                </a:lnTo>
                <a:lnTo>
                  <a:pt x="465899" y="58237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75175" y="2864999"/>
            <a:ext cx="466090" cy="116839"/>
          </a:xfrm>
          <a:custGeom>
            <a:avLst/>
            <a:gdLst/>
            <a:ahLst/>
            <a:cxnLst/>
            <a:rect l="l" t="t" r="r" b="b"/>
            <a:pathLst>
              <a:path w="466090" h="116839">
                <a:moveTo>
                  <a:pt x="232949" y="116474"/>
                </a:moveTo>
                <a:lnTo>
                  <a:pt x="159319" y="113506"/>
                </a:lnTo>
                <a:lnTo>
                  <a:pt x="95372" y="105238"/>
                </a:lnTo>
                <a:lnTo>
                  <a:pt x="44945" y="92631"/>
                </a:lnTo>
                <a:lnTo>
                  <a:pt x="0" y="58237"/>
                </a:lnTo>
                <a:lnTo>
                  <a:pt x="11875" y="39829"/>
                </a:lnTo>
                <a:lnTo>
                  <a:pt x="44945" y="23843"/>
                </a:lnTo>
                <a:lnTo>
                  <a:pt x="95372" y="11236"/>
                </a:lnTo>
                <a:lnTo>
                  <a:pt x="159319" y="2968"/>
                </a:lnTo>
                <a:lnTo>
                  <a:pt x="232949" y="0"/>
                </a:lnTo>
                <a:lnTo>
                  <a:pt x="306580" y="2968"/>
                </a:lnTo>
                <a:lnTo>
                  <a:pt x="370527" y="11236"/>
                </a:lnTo>
                <a:lnTo>
                  <a:pt x="420954" y="23843"/>
                </a:lnTo>
                <a:lnTo>
                  <a:pt x="454024" y="39829"/>
                </a:lnTo>
                <a:lnTo>
                  <a:pt x="465899" y="58237"/>
                </a:lnTo>
                <a:lnTo>
                  <a:pt x="454024" y="76645"/>
                </a:lnTo>
                <a:lnTo>
                  <a:pt x="420954" y="92631"/>
                </a:lnTo>
                <a:lnTo>
                  <a:pt x="370527" y="105238"/>
                </a:lnTo>
                <a:lnTo>
                  <a:pt x="306580" y="113506"/>
                </a:lnTo>
                <a:lnTo>
                  <a:pt x="232949" y="116474"/>
                </a:lnTo>
                <a:close/>
              </a:path>
            </a:pathLst>
          </a:custGeom>
          <a:solidFill>
            <a:srgbClr val="F7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75175" y="2864999"/>
            <a:ext cx="466090" cy="521970"/>
          </a:xfrm>
          <a:custGeom>
            <a:avLst/>
            <a:gdLst/>
            <a:ahLst/>
            <a:cxnLst/>
            <a:rect l="l" t="t" r="r" b="b"/>
            <a:pathLst>
              <a:path w="466090" h="521970">
                <a:moveTo>
                  <a:pt x="465899" y="58237"/>
                </a:moveTo>
                <a:lnTo>
                  <a:pt x="454024" y="76645"/>
                </a:lnTo>
                <a:lnTo>
                  <a:pt x="420954" y="92631"/>
                </a:lnTo>
                <a:lnTo>
                  <a:pt x="370527" y="105238"/>
                </a:lnTo>
                <a:lnTo>
                  <a:pt x="306580" y="113506"/>
                </a:lnTo>
                <a:lnTo>
                  <a:pt x="232949" y="116474"/>
                </a:lnTo>
                <a:lnTo>
                  <a:pt x="159319" y="113506"/>
                </a:lnTo>
                <a:lnTo>
                  <a:pt x="95372" y="105238"/>
                </a:lnTo>
                <a:lnTo>
                  <a:pt x="44945" y="92631"/>
                </a:lnTo>
                <a:lnTo>
                  <a:pt x="11875" y="76645"/>
                </a:lnTo>
                <a:lnTo>
                  <a:pt x="0" y="58237"/>
                </a:lnTo>
                <a:lnTo>
                  <a:pt x="44945" y="23843"/>
                </a:lnTo>
                <a:lnTo>
                  <a:pt x="95372" y="11236"/>
                </a:lnTo>
                <a:lnTo>
                  <a:pt x="159319" y="2968"/>
                </a:lnTo>
                <a:lnTo>
                  <a:pt x="232949" y="0"/>
                </a:lnTo>
                <a:lnTo>
                  <a:pt x="306580" y="2968"/>
                </a:lnTo>
                <a:lnTo>
                  <a:pt x="370527" y="11236"/>
                </a:lnTo>
                <a:lnTo>
                  <a:pt x="420954" y="23843"/>
                </a:lnTo>
                <a:lnTo>
                  <a:pt x="454024" y="39829"/>
                </a:lnTo>
                <a:lnTo>
                  <a:pt x="465899" y="58237"/>
                </a:lnTo>
                <a:lnTo>
                  <a:pt x="465899" y="463162"/>
                </a:lnTo>
                <a:lnTo>
                  <a:pt x="420954" y="497556"/>
                </a:lnTo>
                <a:lnTo>
                  <a:pt x="370527" y="510163"/>
                </a:lnTo>
                <a:lnTo>
                  <a:pt x="306580" y="518431"/>
                </a:lnTo>
                <a:lnTo>
                  <a:pt x="232949" y="521399"/>
                </a:lnTo>
                <a:lnTo>
                  <a:pt x="159319" y="518431"/>
                </a:lnTo>
                <a:lnTo>
                  <a:pt x="95372" y="510163"/>
                </a:lnTo>
                <a:lnTo>
                  <a:pt x="44945" y="497556"/>
                </a:lnTo>
                <a:lnTo>
                  <a:pt x="11875" y="481570"/>
                </a:lnTo>
                <a:lnTo>
                  <a:pt x="0" y="463162"/>
                </a:lnTo>
                <a:lnTo>
                  <a:pt x="0" y="58237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31300" y="13508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31300" y="13508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83700" y="15032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83700" y="15032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83700" y="1503250"/>
            <a:ext cx="617855" cy="516255"/>
          </a:xfrm>
          <a:prstGeom prst="rect">
            <a:avLst/>
          </a:prstGeom>
          <a:solidFill>
            <a:srgbClr val="B6D7A8"/>
          </a:solidFill>
          <a:ln w="9524">
            <a:solidFill>
              <a:srgbClr val="595959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400" spc="-60" dirty="0">
                <a:latin typeface="Lucida Sans"/>
                <a:cs typeface="Lucida Sans"/>
              </a:rPr>
              <a:t>server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42688" y="1712713"/>
            <a:ext cx="117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"/>
                <a:cs typeface="Lucida Sans"/>
              </a:rPr>
              <a:t>s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01499" y="3481099"/>
            <a:ext cx="2409190" cy="0"/>
          </a:xfrm>
          <a:custGeom>
            <a:avLst/>
            <a:gdLst/>
            <a:ahLst/>
            <a:cxnLst/>
            <a:rect l="l" t="t" r="r" b="b"/>
            <a:pathLst>
              <a:path w="2409190">
                <a:moveTo>
                  <a:pt x="0" y="0"/>
                </a:moveTo>
                <a:lnTo>
                  <a:pt x="24091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10649" y="3465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10649" y="3465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05325" y="3196063"/>
            <a:ext cx="4699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latin typeface="Lucida Sans"/>
                <a:cs typeface="Lucida Sans"/>
              </a:rPr>
              <a:t>name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29499" y="3161231"/>
            <a:ext cx="401320" cy="320040"/>
          </a:xfrm>
          <a:custGeom>
            <a:avLst/>
            <a:gdLst/>
            <a:ahLst/>
            <a:cxnLst/>
            <a:rect l="l" t="t" r="r" b="b"/>
            <a:pathLst>
              <a:path w="401320" h="320039">
                <a:moveTo>
                  <a:pt x="0" y="319868"/>
                </a:moveTo>
                <a:lnTo>
                  <a:pt x="401117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20808" y="3134281"/>
            <a:ext cx="43815" cy="39370"/>
          </a:xfrm>
          <a:custGeom>
            <a:avLst/>
            <a:gdLst/>
            <a:ahLst/>
            <a:cxnLst/>
            <a:rect l="l" t="t" r="r" b="b"/>
            <a:pathLst>
              <a:path w="43814" h="39369">
                <a:moveTo>
                  <a:pt x="19617" y="39250"/>
                </a:moveTo>
                <a:lnTo>
                  <a:pt x="0" y="14649"/>
                </a:lnTo>
                <a:lnTo>
                  <a:pt x="43604" y="0"/>
                </a:lnTo>
                <a:lnTo>
                  <a:pt x="19617" y="392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20808" y="3134281"/>
            <a:ext cx="43815" cy="39370"/>
          </a:xfrm>
          <a:custGeom>
            <a:avLst/>
            <a:gdLst/>
            <a:ahLst/>
            <a:cxnLst/>
            <a:rect l="l" t="t" r="r" b="b"/>
            <a:pathLst>
              <a:path w="43814" h="39369">
                <a:moveTo>
                  <a:pt x="19617" y="39250"/>
                </a:moveTo>
                <a:lnTo>
                  <a:pt x="43604" y="0"/>
                </a:lnTo>
                <a:lnTo>
                  <a:pt x="0" y="14649"/>
                </a:lnTo>
                <a:lnTo>
                  <a:pt x="19617" y="3925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29499" y="3481099"/>
            <a:ext cx="396240" cy="226060"/>
          </a:xfrm>
          <a:custGeom>
            <a:avLst/>
            <a:gdLst/>
            <a:ahLst/>
            <a:cxnLst/>
            <a:rect l="l" t="t" r="r" b="b"/>
            <a:pathLst>
              <a:path w="396239" h="226060">
                <a:moveTo>
                  <a:pt x="0" y="0"/>
                </a:moveTo>
                <a:lnTo>
                  <a:pt x="396149" y="2257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17858" y="3693231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20" h="35560">
                <a:moveTo>
                  <a:pt x="45344" y="35073"/>
                </a:moveTo>
                <a:lnTo>
                  <a:pt x="0" y="27336"/>
                </a:lnTo>
                <a:lnTo>
                  <a:pt x="15581" y="0"/>
                </a:lnTo>
                <a:lnTo>
                  <a:pt x="45344" y="350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17858" y="3693231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20" h="35560">
                <a:moveTo>
                  <a:pt x="0" y="27336"/>
                </a:moveTo>
                <a:lnTo>
                  <a:pt x="45344" y="35073"/>
                </a:lnTo>
                <a:lnTo>
                  <a:pt x="15581" y="0"/>
                </a:lnTo>
                <a:lnTo>
                  <a:pt x="0" y="27336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731274" y="3665038"/>
            <a:ext cx="10623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0" dirty="0">
                <a:latin typeface="Lucida Sans"/>
                <a:cs typeface="Lucida Sans"/>
              </a:rPr>
              <a:t>addresses,</a:t>
            </a:r>
            <a:r>
              <a:rPr sz="1400" spc="-145" dirty="0">
                <a:latin typeface="Lucida Sans"/>
                <a:cs typeface="Lucida Sans"/>
              </a:rPr>
              <a:t> </a:t>
            </a:r>
            <a:r>
              <a:rPr sz="1400" spc="-80" dirty="0">
                <a:latin typeface="Lucida Sans"/>
                <a:cs typeface="Lucida Sans"/>
              </a:rPr>
              <a:t>...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03650" y="2197667"/>
            <a:ext cx="2114550" cy="1092200"/>
          </a:xfrm>
          <a:custGeom>
            <a:avLst/>
            <a:gdLst/>
            <a:ahLst/>
            <a:cxnLst/>
            <a:rect l="l" t="t" r="r" b="b"/>
            <a:pathLst>
              <a:path w="2114550" h="1092200">
                <a:moveTo>
                  <a:pt x="0" y="1091582"/>
                </a:moveTo>
                <a:lnTo>
                  <a:pt x="211431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10751" y="2177837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89">
                <a:moveTo>
                  <a:pt x="14434" y="33809"/>
                </a:moveTo>
                <a:lnTo>
                  <a:pt x="0" y="5849"/>
                </a:lnTo>
                <a:lnTo>
                  <a:pt x="45625" y="0"/>
                </a:lnTo>
                <a:lnTo>
                  <a:pt x="14434" y="338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10751" y="2177837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89">
                <a:moveTo>
                  <a:pt x="14434" y="33809"/>
                </a:moveTo>
                <a:lnTo>
                  <a:pt x="45625" y="0"/>
                </a:lnTo>
                <a:lnTo>
                  <a:pt x="0" y="5849"/>
                </a:lnTo>
                <a:lnTo>
                  <a:pt x="14434" y="3380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03650" y="1724971"/>
            <a:ext cx="1586865" cy="1564640"/>
          </a:xfrm>
          <a:custGeom>
            <a:avLst/>
            <a:gdLst/>
            <a:ahLst/>
            <a:cxnLst/>
            <a:rect l="l" t="t" r="r" b="b"/>
            <a:pathLst>
              <a:path w="1586864" h="1564639">
                <a:moveTo>
                  <a:pt x="0" y="1564278"/>
                </a:moveTo>
                <a:lnTo>
                  <a:pt x="1586801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79406" y="1694625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22089" y="41549"/>
                </a:moveTo>
                <a:lnTo>
                  <a:pt x="0" y="19141"/>
                </a:lnTo>
                <a:lnTo>
                  <a:pt x="41827" y="0"/>
                </a:lnTo>
                <a:lnTo>
                  <a:pt x="22089" y="415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79406" y="1694625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22089" y="41549"/>
                </a:moveTo>
                <a:lnTo>
                  <a:pt x="41827" y="0"/>
                </a:lnTo>
                <a:lnTo>
                  <a:pt x="0" y="19141"/>
                </a:lnTo>
                <a:lnTo>
                  <a:pt x="22089" y="415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4350"/>
            <a:ext cx="4577715" cy="521970"/>
          </a:xfrm>
          <a:custGeom>
            <a:avLst/>
            <a:gdLst/>
            <a:ahLst/>
            <a:cxnLst/>
            <a:rect l="l" t="t" r="r" b="b"/>
            <a:pathLst>
              <a:path w="4577715" h="521969">
                <a:moveTo>
                  <a:pt x="0" y="0"/>
                </a:moveTo>
                <a:lnTo>
                  <a:pt x="4577099" y="0"/>
                </a:lnTo>
                <a:lnTo>
                  <a:pt x="4577099" y="521399"/>
                </a:lnTo>
                <a:lnTo>
                  <a:pt x="0" y="5213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8787" y="543846"/>
            <a:ext cx="32988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0" dirty="0">
                <a:solidFill>
                  <a:srgbClr val="666666"/>
                </a:solidFill>
              </a:rPr>
              <a:t>gRPC:</a:t>
            </a:r>
            <a:r>
              <a:rPr sz="2700" spc="-215" dirty="0">
                <a:solidFill>
                  <a:srgbClr val="666666"/>
                </a:solidFill>
              </a:rPr>
              <a:t> </a:t>
            </a:r>
            <a:r>
              <a:rPr sz="2700" spc="-85" dirty="0">
                <a:solidFill>
                  <a:srgbClr val="666666"/>
                </a:solidFill>
              </a:rPr>
              <a:t>LoadBalancing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1205800" y="3289250"/>
            <a:ext cx="996315" cy="384175"/>
          </a:xfrm>
          <a:prstGeom prst="rect">
            <a:avLst/>
          </a:prstGeom>
          <a:solidFill>
            <a:srgbClr val="B6D7A8"/>
          </a:solidFill>
          <a:ln w="9524">
            <a:solidFill>
              <a:srgbClr val="595959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0"/>
              </a:spcBef>
            </a:pPr>
            <a:r>
              <a:rPr sz="1400" spc="-60" dirty="0">
                <a:latin typeface="Lucida Sans"/>
                <a:cs typeface="Lucida Sans"/>
              </a:rPr>
              <a:t>client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67799" y="3253099"/>
            <a:ext cx="1061720" cy="456565"/>
          </a:xfrm>
          <a:prstGeom prst="rect">
            <a:avLst/>
          </a:prstGeom>
          <a:solidFill>
            <a:srgbClr val="EA9999"/>
          </a:solidFill>
          <a:ln w="9524">
            <a:solidFill>
              <a:srgbClr val="595959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85725">
              <a:lnSpc>
                <a:spcPts val="1664"/>
              </a:lnSpc>
              <a:spcBef>
                <a:spcPts val="90"/>
              </a:spcBef>
            </a:pPr>
            <a:r>
              <a:rPr sz="1400" spc="30" dirty="0">
                <a:latin typeface="Lucida Sans"/>
                <a:cs typeface="Lucida Sans"/>
              </a:rPr>
              <a:t>LB</a:t>
            </a:r>
            <a:endParaRPr sz="1400">
              <a:latin typeface="Lucida Sans"/>
              <a:cs typeface="Lucida Sans"/>
            </a:endParaRPr>
          </a:p>
          <a:p>
            <a:pPr marL="85725">
              <a:lnSpc>
                <a:spcPts val="1664"/>
              </a:lnSpc>
            </a:pPr>
            <a:r>
              <a:rPr sz="1400" spc="-80" dirty="0">
                <a:latin typeface="Lucida Sans"/>
                <a:cs typeface="Lucida Sans"/>
              </a:rPr>
              <a:t>Controller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31300" y="13508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31300" y="13508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3700" y="15032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83700" y="1503250"/>
            <a:ext cx="770255" cy="668655"/>
          </a:xfrm>
          <a:custGeom>
            <a:avLst/>
            <a:gdLst/>
            <a:ahLst/>
            <a:cxnLst/>
            <a:rect l="l" t="t" r="r" b="b"/>
            <a:pathLst>
              <a:path w="770254" h="668655">
                <a:moveTo>
                  <a:pt x="0" y="0"/>
                </a:moveTo>
                <a:lnTo>
                  <a:pt x="770099" y="0"/>
                </a:lnTo>
                <a:lnTo>
                  <a:pt x="770099" y="668099"/>
                </a:lnTo>
                <a:lnTo>
                  <a:pt x="0" y="668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83700" y="1503250"/>
            <a:ext cx="617855" cy="516255"/>
          </a:xfrm>
          <a:prstGeom prst="rect">
            <a:avLst/>
          </a:prstGeom>
          <a:solidFill>
            <a:srgbClr val="B6D7A8"/>
          </a:solidFill>
          <a:ln w="9524">
            <a:solidFill>
              <a:srgbClr val="595959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400" spc="-60" dirty="0">
                <a:latin typeface="Lucida Sans"/>
                <a:cs typeface="Lucida Sans"/>
              </a:rPr>
              <a:t>server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42688" y="1712713"/>
            <a:ext cx="117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"/>
                <a:cs typeface="Lucida Sans"/>
              </a:rPr>
              <a:t>s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58649" y="348109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19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15424" y="3465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5" y="31465"/>
                </a:moveTo>
                <a:lnTo>
                  <a:pt x="0" y="15732"/>
                </a:lnTo>
                <a:lnTo>
                  <a:pt x="43225" y="0"/>
                </a:lnTo>
                <a:lnTo>
                  <a:pt x="43225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15424" y="3465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5" y="0"/>
                </a:moveTo>
                <a:lnTo>
                  <a:pt x="0" y="15732"/>
                </a:lnTo>
                <a:lnTo>
                  <a:pt x="43225" y="31465"/>
                </a:lnTo>
                <a:lnTo>
                  <a:pt x="43225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10649" y="3465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10649" y="3465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05325" y="3196063"/>
            <a:ext cx="98234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Lucida Sans"/>
                <a:cs typeface="Lucida Sans"/>
              </a:rPr>
              <a:t>Control</a:t>
            </a:r>
            <a:r>
              <a:rPr sz="1400" spc="-15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RPC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03650" y="2197667"/>
            <a:ext cx="2114550" cy="1092200"/>
          </a:xfrm>
          <a:custGeom>
            <a:avLst/>
            <a:gdLst/>
            <a:ahLst/>
            <a:cxnLst/>
            <a:rect l="l" t="t" r="r" b="b"/>
            <a:pathLst>
              <a:path w="2114550" h="1092200">
                <a:moveTo>
                  <a:pt x="0" y="1091582"/>
                </a:moveTo>
                <a:lnTo>
                  <a:pt x="211431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10751" y="2177837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89">
                <a:moveTo>
                  <a:pt x="14434" y="33809"/>
                </a:moveTo>
                <a:lnTo>
                  <a:pt x="0" y="5849"/>
                </a:lnTo>
                <a:lnTo>
                  <a:pt x="45625" y="0"/>
                </a:lnTo>
                <a:lnTo>
                  <a:pt x="14434" y="338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10751" y="2177837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89">
                <a:moveTo>
                  <a:pt x="14434" y="33809"/>
                </a:moveTo>
                <a:lnTo>
                  <a:pt x="45625" y="0"/>
                </a:lnTo>
                <a:lnTo>
                  <a:pt x="0" y="5849"/>
                </a:lnTo>
                <a:lnTo>
                  <a:pt x="14434" y="3380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03650" y="1724971"/>
            <a:ext cx="1586865" cy="1564640"/>
          </a:xfrm>
          <a:custGeom>
            <a:avLst/>
            <a:gdLst/>
            <a:ahLst/>
            <a:cxnLst/>
            <a:rect l="l" t="t" r="r" b="b"/>
            <a:pathLst>
              <a:path w="1586864" h="1564639">
                <a:moveTo>
                  <a:pt x="0" y="1564278"/>
                </a:moveTo>
                <a:lnTo>
                  <a:pt x="1586801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79406" y="1694625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22089" y="41549"/>
                </a:moveTo>
                <a:lnTo>
                  <a:pt x="0" y="19141"/>
                </a:lnTo>
                <a:lnTo>
                  <a:pt x="41827" y="0"/>
                </a:lnTo>
                <a:lnTo>
                  <a:pt x="22089" y="415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79406" y="1694625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22089" y="41549"/>
                </a:moveTo>
                <a:lnTo>
                  <a:pt x="41827" y="0"/>
                </a:lnTo>
                <a:lnTo>
                  <a:pt x="0" y="19141"/>
                </a:lnTo>
                <a:lnTo>
                  <a:pt x="22089" y="415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017066" y="3512638"/>
            <a:ext cx="9436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Lucida Sans"/>
                <a:cs typeface="Lucida Sans"/>
              </a:rPr>
              <a:t>address-list</a:t>
            </a:r>
            <a:endParaRPr sz="14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210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67755" y="3482735"/>
            <a:ext cx="635" cy="721995"/>
          </a:xfrm>
          <a:custGeom>
            <a:avLst/>
            <a:gdLst/>
            <a:ahLst/>
            <a:cxnLst/>
            <a:rect l="l" t="t" r="r" b="b"/>
            <a:pathLst>
              <a:path w="635" h="721995">
                <a:moveTo>
                  <a:pt x="285" y="721400"/>
                </a:moveTo>
                <a:lnTo>
                  <a:pt x="0" y="0"/>
                </a:lnTo>
              </a:path>
            </a:pathLst>
          </a:custGeom>
          <a:ln w="9524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52382" y="420413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7017" y="31337"/>
                </a:moveTo>
                <a:lnTo>
                  <a:pt x="0" y="24324"/>
                </a:lnTo>
                <a:lnTo>
                  <a:pt x="5" y="7005"/>
                </a:lnTo>
                <a:lnTo>
                  <a:pt x="7005" y="0"/>
                </a:lnTo>
                <a:lnTo>
                  <a:pt x="24319" y="0"/>
                </a:lnTo>
                <a:lnTo>
                  <a:pt x="31330" y="7005"/>
                </a:lnTo>
                <a:lnTo>
                  <a:pt x="31325" y="24324"/>
                </a:lnTo>
                <a:lnTo>
                  <a:pt x="24324" y="31330"/>
                </a:lnTo>
                <a:lnTo>
                  <a:pt x="7017" y="31337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52375" y="420413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5678" y="31340"/>
                </a:moveTo>
                <a:lnTo>
                  <a:pt x="7024" y="31344"/>
                </a:lnTo>
                <a:lnTo>
                  <a:pt x="6" y="24331"/>
                </a:lnTo>
                <a:lnTo>
                  <a:pt x="3" y="15678"/>
                </a:lnTo>
                <a:lnTo>
                  <a:pt x="0" y="7024"/>
                </a:lnTo>
                <a:lnTo>
                  <a:pt x="7012" y="6"/>
                </a:lnTo>
                <a:lnTo>
                  <a:pt x="15665" y="3"/>
                </a:lnTo>
                <a:lnTo>
                  <a:pt x="24319" y="0"/>
                </a:lnTo>
                <a:lnTo>
                  <a:pt x="31337" y="7012"/>
                </a:lnTo>
                <a:lnTo>
                  <a:pt x="31340" y="15665"/>
                </a:lnTo>
                <a:lnTo>
                  <a:pt x="31344" y="24319"/>
                </a:lnTo>
                <a:lnTo>
                  <a:pt x="24331" y="31337"/>
                </a:lnTo>
                <a:lnTo>
                  <a:pt x="15678" y="31340"/>
                </a:lnTo>
                <a:close/>
              </a:path>
            </a:pathLst>
          </a:custGeom>
          <a:ln w="9524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25627" y="3482735"/>
            <a:ext cx="635" cy="721995"/>
          </a:xfrm>
          <a:custGeom>
            <a:avLst/>
            <a:gdLst/>
            <a:ahLst/>
            <a:cxnLst/>
            <a:rect l="l" t="t" r="r" b="b"/>
            <a:pathLst>
              <a:path w="635" h="721995">
                <a:moveTo>
                  <a:pt x="285" y="721400"/>
                </a:moveTo>
                <a:lnTo>
                  <a:pt x="0" y="0"/>
                </a:lnTo>
              </a:path>
            </a:pathLst>
          </a:custGeom>
          <a:ln w="9524">
            <a:solidFill>
              <a:srgbClr val="547D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0253" y="420413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7017" y="31337"/>
                </a:moveTo>
                <a:lnTo>
                  <a:pt x="0" y="24324"/>
                </a:lnTo>
                <a:lnTo>
                  <a:pt x="5" y="7005"/>
                </a:lnTo>
                <a:lnTo>
                  <a:pt x="7005" y="0"/>
                </a:lnTo>
                <a:lnTo>
                  <a:pt x="24319" y="0"/>
                </a:lnTo>
                <a:lnTo>
                  <a:pt x="31330" y="7005"/>
                </a:lnTo>
                <a:lnTo>
                  <a:pt x="31325" y="24324"/>
                </a:lnTo>
                <a:lnTo>
                  <a:pt x="24324" y="31330"/>
                </a:lnTo>
                <a:lnTo>
                  <a:pt x="7017" y="31337"/>
                </a:lnTo>
                <a:close/>
              </a:path>
            </a:pathLst>
          </a:custGeom>
          <a:solidFill>
            <a:srgbClr val="547D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10247" y="420413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5677" y="31340"/>
                </a:moveTo>
                <a:lnTo>
                  <a:pt x="7024" y="31344"/>
                </a:lnTo>
                <a:lnTo>
                  <a:pt x="6" y="24331"/>
                </a:lnTo>
                <a:lnTo>
                  <a:pt x="3" y="15678"/>
                </a:lnTo>
                <a:lnTo>
                  <a:pt x="0" y="7024"/>
                </a:lnTo>
                <a:lnTo>
                  <a:pt x="7011" y="6"/>
                </a:lnTo>
                <a:lnTo>
                  <a:pt x="15665" y="3"/>
                </a:lnTo>
                <a:lnTo>
                  <a:pt x="24318" y="0"/>
                </a:lnTo>
                <a:lnTo>
                  <a:pt x="31336" y="7012"/>
                </a:lnTo>
                <a:lnTo>
                  <a:pt x="31340" y="15665"/>
                </a:lnTo>
                <a:lnTo>
                  <a:pt x="31343" y="24319"/>
                </a:lnTo>
                <a:lnTo>
                  <a:pt x="24331" y="31337"/>
                </a:lnTo>
                <a:lnTo>
                  <a:pt x="15677" y="31340"/>
                </a:lnTo>
                <a:close/>
              </a:path>
            </a:pathLst>
          </a:custGeom>
          <a:ln w="9524">
            <a:solidFill>
              <a:srgbClr val="547D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317949"/>
            <a:ext cx="1250315" cy="1012190"/>
          </a:xfrm>
          <a:custGeom>
            <a:avLst/>
            <a:gdLst/>
            <a:ahLst/>
            <a:cxnLst/>
            <a:rect l="l" t="t" r="r" b="b"/>
            <a:pathLst>
              <a:path w="1250315" h="1012189">
                <a:moveTo>
                  <a:pt x="1249693" y="0"/>
                </a:moveTo>
                <a:lnTo>
                  <a:pt x="0" y="0"/>
                </a:lnTo>
                <a:lnTo>
                  <a:pt x="0" y="1011599"/>
                </a:lnTo>
                <a:lnTo>
                  <a:pt x="1249693" y="1011599"/>
                </a:lnTo>
                <a:lnTo>
                  <a:pt x="1249693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920" y="2679096"/>
            <a:ext cx="113665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05740" marR="5080" indent="-193675">
              <a:lnSpc>
                <a:spcPct val="101600"/>
              </a:lnSpc>
              <a:spcBef>
                <a:spcPts val="70"/>
              </a:spcBef>
            </a:pPr>
            <a:r>
              <a:rPr sz="1600" spc="-40" dirty="0">
                <a:solidFill>
                  <a:srgbClr val="666666"/>
                </a:solidFill>
                <a:latin typeface="Lucida Sans"/>
                <a:cs typeface="Lucida Sans"/>
              </a:rPr>
              <a:t>Initial</a:t>
            </a:r>
            <a:r>
              <a:rPr sz="1600" spc="-15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Alpha 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Release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7227" y="3482735"/>
            <a:ext cx="635" cy="721995"/>
          </a:xfrm>
          <a:custGeom>
            <a:avLst/>
            <a:gdLst/>
            <a:ahLst/>
            <a:cxnLst/>
            <a:rect l="l" t="t" r="r" b="b"/>
            <a:pathLst>
              <a:path w="634" h="721995">
                <a:moveTo>
                  <a:pt x="285" y="721400"/>
                </a:moveTo>
                <a:lnTo>
                  <a:pt x="0" y="0"/>
                </a:lnTo>
              </a:path>
            </a:pathLst>
          </a:custGeom>
          <a:ln w="952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1854" y="420413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7017" y="31337"/>
                </a:moveTo>
                <a:lnTo>
                  <a:pt x="0" y="24324"/>
                </a:lnTo>
                <a:lnTo>
                  <a:pt x="5" y="7005"/>
                </a:lnTo>
                <a:lnTo>
                  <a:pt x="7005" y="0"/>
                </a:lnTo>
                <a:lnTo>
                  <a:pt x="24319" y="0"/>
                </a:lnTo>
                <a:lnTo>
                  <a:pt x="31330" y="7005"/>
                </a:lnTo>
                <a:lnTo>
                  <a:pt x="31325" y="24324"/>
                </a:lnTo>
                <a:lnTo>
                  <a:pt x="24324" y="31330"/>
                </a:lnTo>
                <a:lnTo>
                  <a:pt x="7017" y="3133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1847" y="420413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5678" y="31340"/>
                </a:moveTo>
                <a:lnTo>
                  <a:pt x="7024" y="31344"/>
                </a:lnTo>
                <a:lnTo>
                  <a:pt x="6" y="24331"/>
                </a:lnTo>
                <a:lnTo>
                  <a:pt x="3" y="15678"/>
                </a:lnTo>
                <a:lnTo>
                  <a:pt x="0" y="7024"/>
                </a:lnTo>
                <a:lnTo>
                  <a:pt x="7012" y="6"/>
                </a:lnTo>
                <a:lnTo>
                  <a:pt x="15665" y="3"/>
                </a:lnTo>
                <a:lnTo>
                  <a:pt x="24319" y="0"/>
                </a:lnTo>
                <a:lnTo>
                  <a:pt x="31337" y="7012"/>
                </a:lnTo>
                <a:lnTo>
                  <a:pt x="31340" y="15665"/>
                </a:lnTo>
                <a:lnTo>
                  <a:pt x="31344" y="24319"/>
                </a:lnTo>
                <a:lnTo>
                  <a:pt x="24331" y="31337"/>
                </a:lnTo>
                <a:lnTo>
                  <a:pt x="15678" y="31340"/>
                </a:lnTo>
                <a:close/>
              </a:path>
            </a:pathLst>
          </a:custGeom>
          <a:ln w="952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756774" y="2351489"/>
            <a:ext cx="1277620" cy="1012190"/>
          </a:xfrm>
          <a:prstGeom prst="rect">
            <a:avLst/>
          </a:prstGeom>
          <a:solidFill>
            <a:srgbClr val="C9DAF7"/>
          </a:solidFill>
        </p:spPr>
        <p:txBody>
          <a:bodyPr vert="horz" wrap="square" lIns="0" tIns="245745" rIns="0" bIns="0" rtlCol="0">
            <a:spAutoFit/>
          </a:bodyPr>
          <a:lstStyle/>
          <a:p>
            <a:pPr marL="273685" marR="266065" indent="149225">
              <a:lnSpc>
                <a:spcPct val="101600"/>
              </a:lnSpc>
              <a:spcBef>
                <a:spcPts val="1935"/>
              </a:spcBef>
            </a:pPr>
            <a:r>
              <a:rPr sz="1600" spc="15" dirty="0">
                <a:solidFill>
                  <a:srgbClr val="666666"/>
                </a:solidFill>
                <a:latin typeface="Lucida Sans"/>
                <a:cs typeface="Lucida Sans"/>
              </a:rPr>
              <a:t>Beta 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Release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93392" y="2351489"/>
            <a:ext cx="1277620" cy="1012190"/>
          </a:xfrm>
          <a:prstGeom prst="rect">
            <a:avLst/>
          </a:prstGeom>
          <a:solidFill>
            <a:srgbClr val="C9DAF7"/>
          </a:solidFill>
        </p:spPr>
        <p:txBody>
          <a:bodyPr vert="horz" wrap="square" lIns="0" tIns="6985" rIns="0" bIns="0" rtlCol="0">
            <a:spAutoFit/>
          </a:bodyPr>
          <a:lstStyle/>
          <a:p>
            <a:pPr marL="91440" marR="88265" indent="1270" algn="ctr">
              <a:lnSpc>
                <a:spcPts val="1950"/>
              </a:lnSpc>
              <a:spcBef>
                <a:spcPts val="55"/>
              </a:spcBef>
            </a:pP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Stability, 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Easy  </a:t>
            </a: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installation,</a:t>
            </a:r>
            <a:endParaRPr sz="1600">
              <a:latin typeface="Lucida Sans"/>
              <a:cs typeface="Lucida Sans"/>
            </a:endParaRPr>
          </a:p>
          <a:p>
            <a:pPr marL="125730">
              <a:lnSpc>
                <a:spcPts val="1880"/>
              </a:lnSpc>
            </a:pPr>
            <a:r>
              <a:rPr sz="1600" spc="-95" dirty="0">
                <a:solidFill>
                  <a:srgbClr val="666666"/>
                </a:solidFill>
                <a:latin typeface="Lucida Sans"/>
                <a:cs typeface="Lucida Sans"/>
              </a:rPr>
              <a:t>1.0</a:t>
            </a:r>
            <a:r>
              <a:rPr sz="1600" spc="-12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release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44536" y="4360638"/>
            <a:ext cx="554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solidFill>
                  <a:srgbClr val="666666"/>
                </a:solidFill>
                <a:latin typeface="Lucida Sans"/>
                <a:cs typeface="Lucida Sans"/>
              </a:rPr>
              <a:t>Q1</a:t>
            </a:r>
            <a:r>
              <a:rPr sz="1400" b="1" spc="-16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400" b="1" spc="-85" dirty="0">
                <a:solidFill>
                  <a:srgbClr val="666666"/>
                </a:solidFill>
                <a:latin typeface="Lucida Sans"/>
                <a:cs typeface="Lucida Sans"/>
              </a:rPr>
              <a:t>‘16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95984" y="4262101"/>
            <a:ext cx="77470" cy="42545"/>
          </a:xfrm>
          <a:custGeom>
            <a:avLst/>
            <a:gdLst/>
            <a:ahLst/>
            <a:cxnLst/>
            <a:rect l="l" t="t" r="r" b="b"/>
            <a:pathLst>
              <a:path w="77470" h="42545">
                <a:moveTo>
                  <a:pt x="77195" y="42524"/>
                </a:moveTo>
                <a:lnTo>
                  <a:pt x="0" y="42524"/>
                </a:lnTo>
                <a:lnTo>
                  <a:pt x="38597" y="0"/>
                </a:lnTo>
                <a:lnTo>
                  <a:pt x="77195" y="425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46800"/>
            <a:ext cx="3854450" cy="598805"/>
          </a:xfrm>
          <a:custGeom>
            <a:avLst/>
            <a:gdLst/>
            <a:ahLst/>
            <a:cxnLst/>
            <a:rect l="l" t="t" r="r" b="b"/>
            <a:pathLst>
              <a:path w="3854450" h="598805">
                <a:moveTo>
                  <a:pt x="0" y="0"/>
                </a:moveTo>
                <a:lnTo>
                  <a:pt x="3854099" y="0"/>
                </a:lnTo>
                <a:lnTo>
                  <a:pt x="38540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72304" y="514996"/>
            <a:ext cx="31083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40" dirty="0"/>
              <a:t>Roadmap:</a:t>
            </a:r>
            <a:r>
              <a:rPr sz="2700" spc="-229" dirty="0"/>
              <a:t> </a:t>
            </a:r>
            <a:r>
              <a:rPr sz="2700" spc="-70" dirty="0"/>
              <a:t>Timeline</a:t>
            </a:r>
            <a:endParaRPr sz="2700"/>
          </a:p>
        </p:txBody>
      </p:sp>
      <p:sp>
        <p:nvSpPr>
          <p:cNvPr id="20" name="object 20"/>
          <p:cNvSpPr txBox="1"/>
          <p:nvPr/>
        </p:nvSpPr>
        <p:spPr>
          <a:xfrm>
            <a:off x="2089981" y="4375363"/>
            <a:ext cx="554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solidFill>
                  <a:srgbClr val="666666"/>
                </a:solidFill>
                <a:latin typeface="Lucida Sans"/>
                <a:cs typeface="Lucida Sans"/>
              </a:rPr>
              <a:t>Q2</a:t>
            </a:r>
            <a:r>
              <a:rPr sz="1400" b="1" spc="-16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400" b="1" spc="-85" dirty="0">
                <a:solidFill>
                  <a:srgbClr val="666666"/>
                </a:solidFill>
                <a:latin typeface="Lucida Sans"/>
                <a:cs typeface="Lucida Sans"/>
              </a:rPr>
              <a:t>‘15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30535" y="4276826"/>
            <a:ext cx="77470" cy="42545"/>
          </a:xfrm>
          <a:custGeom>
            <a:avLst/>
            <a:gdLst/>
            <a:ahLst/>
            <a:cxnLst/>
            <a:rect l="l" t="t" r="r" b="b"/>
            <a:pathLst>
              <a:path w="77469" h="42545">
                <a:moveTo>
                  <a:pt x="77195" y="42524"/>
                </a:moveTo>
                <a:lnTo>
                  <a:pt x="0" y="42524"/>
                </a:lnTo>
                <a:lnTo>
                  <a:pt x="38597" y="0"/>
                </a:lnTo>
                <a:lnTo>
                  <a:pt x="77195" y="425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530518" y="4383313"/>
            <a:ext cx="60579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0960" marR="5080" indent="-48895">
              <a:lnSpc>
                <a:spcPts val="1650"/>
              </a:lnSpc>
              <a:spcBef>
                <a:spcPts val="180"/>
              </a:spcBef>
            </a:pPr>
            <a:r>
              <a:rPr sz="1400" b="1" spc="-70" dirty="0">
                <a:solidFill>
                  <a:srgbClr val="666666"/>
                </a:solidFill>
                <a:latin typeface="Lucida Sans"/>
                <a:cs typeface="Lucida Sans"/>
              </a:rPr>
              <a:t>Q3</a:t>
            </a:r>
            <a:r>
              <a:rPr sz="1400" b="1" spc="-17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400" b="1" spc="-50" dirty="0">
                <a:solidFill>
                  <a:srgbClr val="666666"/>
                </a:solidFill>
                <a:latin typeface="Lucida Sans"/>
                <a:cs typeface="Lucida Sans"/>
              </a:rPr>
              <a:t>‘15,  </a:t>
            </a:r>
            <a:r>
              <a:rPr sz="1400" b="1" spc="-80" dirty="0">
                <a:solidFill>
                  <a:srgbClr val="666666"/>
                </a:solidFill>
                <a:latin typeface="Lucida Sans"/>
                <a:cs typeface="Lucida Sans"/>
              </a:rPr>
              <a:t>Q4’15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27547" y="4284776"/>
            <a:ext cx="77470" cy="42545"/>
          </a:xfrm>
          <a:custGeom>
            <a:avLst/>
            <a:gdLst/>
            <a:ahLst/>
            <a:cxnLst/>
            <a:rect l="l" t="t" r="r" b="b"/>
            <a:pathLst>
              <a:path w="77470" h="42545">
                <a:moveTo>
                  <a:pt x="77195" y="42524"/>
                </a:moveTo>
                <a:lnTo>
                  <a:pt x="0" y="42524"/>
                </a:lnTo>
                <a:lnTo>
                  <a:pt x="38597" y="0"/>
                </a:lnTo>
                <a:lnTo>
                  <a:pt x="77195" y="425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6484" y="4382510"/>
            <a:ext cx="554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solidFill>
                  <a:srgbClr val="666666"/>
                </a:solidFill>
                <a:latin typeface="Lucida Sans"/>
                <a:cs typeface="Lucida Sans"/>
              </a:rPr>
              <a:t>Q1</a:t>
            </a:r>
            <a:r>
              <a:rPr sz="1400" b="1" spc="-16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400" b="1" spc="-85" dirty="0">
                <a:solidFill>
                  <a:srgbClr val="666666"/>
                </a:solidFill>
                <a:latin typeface="Lucida Sans"/>
                <a:cs typeface="Lucida Sans"/>
              </a:rPr>
              <a:t>‘15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57022" y="4283976"/>
            <a:ext cx="77470" cy="42545"/>
          </a:xfrm>
          <a:custGeom>
            <a:avLst/>
            <a:gdLst/>
            <a:ahLst/>
            <a:cxnLst/>
            <a:rect l="l" t="t" r="r" b="b"/>
            <a:pathLst>
              <a:path w="77469" h="42545">
                <a:moveTo>
                  <a:pt x="77195" y="42524"/>
                </a:moveTo>
                <a:lnTo>
                  <a:pt x="0" y="42524"/>
                </a:lnTo>
                <a:lnTo>
                  <a:pt x="38597" y="0"/>
                </a:lnTo>
                <a:lnTo>
                  <a:pt x="77195" y="425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23609" y="4283976"/>
            <a:ext cx="77470" cy="42545"/>
          </a:xfrm>
          <a:custGeom>
            <a:avLst/>
            <a:gdLst/>
            <a:ahLst/>
            <a:cxnLst/>
            <a:rect l="l" t="t" r="r" b="b"/>
            <a:pathLst>
              <a:path w="77470" h="42545">
                <a:moveTo>
                  <a:pt x="77195" y="42524"/>
                </a:moveTo>
                <a:lnTo>
                  <a:pt x="0" y="42524"/>
                </a:lnTo>
                <a:lnTo>
                  <a:pt x="38597" y="0"/>
                </a:lnTo>
                <a:lnTo>
                  <a:pt x="77195" y="425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467316" y="4383301"/>
            <a:ext cx="554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solidFill>
                  <a:srgbClr val="666666"/>
                </a:solidFill>
                <a:latin typeface="Lucida Sans"/>
                <a:cs typeface="Lucida Sans"/>
              </a:rPr>
              <a:t>Q2</a:t>
            </a:r>
            <a:r>
              <a:rPr sz="1400" b="1" spc="-16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400" b="1" spc="-85" dirty="0">
                <a:solidFill>
                  <a:srgbClr val="666666"/>
                </a:solidFill>
                <a:latin typeface="Lucida Sans"/>
                <a:cs typeface="Lucida Sans"/>
              </a:rPr>
              <a:t>‘16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162059" y="4284776"/>
            <a:ext cx="77470" cy="42545"/>
          </a:xfrm>
          <a:custGeom>
            <a:avLst/>
            <a:gdLst/>
            <a:ahLst/>
            <a:cxnLst/>
            <a:rect l="l" t="t" r="r" b="b"/>
            <a:pathLst>
              <a:path w="77470" h="42545">
                <a:moveTo>
                  <a:pt x="77195" y="42524"/>
                </a:moveTo>
                <a:lnTo>
                  <a:pt x="0" y="42524"/>
                </a:lnTo>
                <a:lnTo>
                  <a:pt x="38597" y="0"/>
                </a:lnTo>
                <a:lnTo>
                  <a:pt x="77195" y="425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213053" y="4383301"/>
            <a:ext cx="516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solidFill>
                  <a:srgbClr val="666666"/>
                </a:solidFill>
                <a:latin typeface="Lucida Sans"/>
                <a:cs typeface="Lucida Sans"/>
              </a:rPr>
              <a:t>Q3</a:t>
            </a:r>
            <a:r>
              <a:rPr sz="1400" b="1" spc="-16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400" b="1" spc="-100" dirty="0">
                <a:solidFill>
                  <a:srgbClr val="666666"/>
                </a:solidFill>
                <a:latin typeface="Lucida Sans"/>
                <a:cs typeface="Lucida Sans"/>
              </a:rPr>
              <a:t>16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31334" y="4284776"/>
            <a:ext cx="77470" cy="42545"/>
          </a:xfrm>
          <a:custGeom>
            <a:avLst/>
            <a:gdLst/>
            <a:ahLst/>
            <a:cxnLst/>
            <a:rect l="l" t="t" r="r" b="b"/>
            <a:pathLst>
              <a:path w="77470" h="42545">
                <a:moveTo>
                  <a:pt x="77195" y="42524"/>
                </a:moveTo>
                <a:lnTo>
                  <a:pt x="0" y="42524"/>
                </a:lnTo>
                <a:lnTo>
                  <a:pt x="38597" y="0"/>
                </a:lnTo>
                <a:lnTo>
                  <a:pt x="77195" y="425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347625" y="2317949"/>
            <a:ext cx="1277620" cy="1012190"/>
          </a:xfrm>
          <a:prstGeom prst="rect">
            <a:avLst/>
          </a:prstGeom>
          <a:solidFill>
            <a:srgbClr val="C9DAF7"/>
          </a:solidFill>
        </p:spPr>
        <p:txBody>
          <a:bodyPr vert="horz" wrap="square" lIns="0" tIns="245745" rIns="0" bIns="0" rtlCol="0">
            <a:spAutoFit/>
          </a:bodyPr>
          <a:lstStyle/>
          <a:p>
            <a:pPr marL="156210" marR="151765" algn="ctr">
              <a:lnSpc>
                <a:spcPct val="101600"/>
              </a:lnSpc>
              <a:spcBef>
                <a:spcPts val="1935"/>
              </a:spcBef>
            </a:pPr>
            <a:r>
              <a:rPr sz="1600" spc="-40" dirty="0">
                <a:solidFill>
                  <a:srgbClr val="666666"/>
                </a:solidFill>
                <a:latin typeface="Lucida Sans"/>
                <a:cs typeface="Lucida Sans"/>
              </a:rPr>
              <a:t>Additional  </a:t>
            </a: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Alpha 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Releases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45027" y="3482735"/>
            <a:ext cx="635" cy="721995"/>
          </a:xfrm>
          <a:custGeom>
            <a:avLst/>
            <a:gdLst/>
            <a:ahLst/>
            <a:cxnLst/>
            <a:rect l="l" t="t" r="r" b="b"/>
            <a:pathLst>
              <a:path w="635" h="721995">
                <a:moveTo>
                  <a:pt x="285" y="721400"/>
                </a:moveTo>
                <a:lnTo>
                  <a:pt x="0" y="0"/>
                </a:lnTo>
              </a:path>
            </a:pathLst>
          </a:custGeom>
          <a:ln w="952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29654" y="420413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7017" y="31337"/>
                </a:moveTo>
                <a:lnTo>
                  <a:pt x="0" y="24324"/>
                </a:lnTo>
                <a:lnTo>
                  <a:pt x="5" y="7005"/>
                </a:lnTo>
                <a:lnTo>
                  <a:pt x="7005" y="0"/>
                </a:lnTo>
                <a:lnTo>
                  <a:pt x="24319" y="0"/>
                </a:lnTo>
                <a:lnTo>
                  <a:pt x="31330" y="7005"/>
                </a:lnTo>
                <a:lnTo>
                  <a:pt x="31325" y="24324"/>
                </a:lnTo>
                <a:lnTo>
                  <a:pt x="24324" y="31330"/>
                </a:lnTo>
                <a:lnTo>
                  <a:pt x="7017" y="3133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29647" y="420413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5677" y="31340"/>
                </a:moveTo>
                <a:lnTo>
                  <a:pt x="7024" y="31344"/>
                </a:lnTo>
                <a:lnTo>
                  <a:pt x="6" y="24331"/>
                </a:lnTo>
                <a:lnTo>
                  <a:pt x="3" y="15678"/>
                </a:lnTo>
                <a:lnTo>
                  <a:pt x="0" y="7024"/>
                </a:lnTo>
                <a:lnTo>
                  <a:pt x="7012" y="6"/>
                </a:lnTo>
                <a:lnTo>
                  <a:pt x="15665" y="3"/>
                </a:lnTo>
                <a:lnTo>
                  <a:pt x="24319" y="0"/>
                </a:lnTo>
                <a:lnTo>
                  <a:pt x="31336" y="7012"/>
                </a:lnTo>
                <a:lnTo>
                  <a:pt x="31340" y="15665"/>
                </a:lnTo>
                <a:lnTo>
                  <a:pt x="31343" y="24319"/>
                </a:lnTo>
                <a:lnTo>
                  <a:pt x="24331" y="31337"/>
                </a:lnTo>
                <a:lnTo>
                  <a:pt x="15677" y="31340"/>
                </a:lnTo>
                <a:close/>
              </a:path>
            </a:pathLst>
          </a:custGeom>
          <a:ln w="952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73426" y="3406535"/>
            <a:ext cx="635" cy="721995"/>
          </a:xfrm>
          <a:custGeom>
            <a:avLst/>
            <a:gdLst/>
            <a:ahLst/>
            <a:cxnLst/>
            <a:rect l="l" t="t" r="r" b="b"/>
            <a:pathLst>
              <a:path w="634" h="721995">
                <a:moveTo>
                  <a:pt x="285" y="721400"/>
                </a:moveTo>
                <a:lnTo>
                  <a:pt x="0" y="0"/>
                </a:lnTo>
              </a:path>
            </a:pathLst>
          </a:custGeom>
          <a:ln w="9524">
            <a:solidFill>
              <a:srgbClr val="547D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58053" y="412793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7017" y="31337"/>
                </a:moveTo>
                <a:lnTo>
                  <a:pt x="0" y="24324"/>
                </a:lnTo>
                <a:lnTo>
                  <a:pt x="5" y="7005"/>
                </a:lnTo>
                <a:lnTo>
                  <a:pt x="7005" y="0"/>
                </a:lnTo>
                <a:lnTo>
                  <a:pt x="24319" y="0"/>
                </a:lnTo>
                <a:lnTo>
                  <a:pt x="31330" y="7005"/>
                </a:lnTo>
                <a:lnTo>
                  <a:pt x="31325" y="24324"/>
                </a:lnTo>
                <a:lnTo>
                  <a:pt x="24324" y="31330"/>
                </a:lnTo>
                <a:lnTo>
                  <a:pt x="7017" y="31337"/>
                </a:lnTo>
                <a:close/>
              </a:path>
            </a:pathLst>
          </a:custGeom>
          <a:solidFill>
            <a:srgbClr val="547D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58046" y="412793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5678" y="31340"/>
                </a:moveTo>
                <a:lnTo>
                  <a:pt x="7024" y="31344"/>
                </a:lnTo>
                <a:lnTo>
                  <a:pt x="6" y="24331"/>
                </a:lnTo>
                <a:lnTo>
                  <a:pt x="3" y="15678"/>
                </a:lnTo>
                <a:lnTo>
                  <a:pt x="0" y="7024"/>
                </a:lnTo>
                <a:lnTo>
                  <a:pt x="7012" y="6"/>
                </a:lnTo>
                <a:lnTo>
                  <a:pt x="15666" y="3"/>
                </a:lnTo>
                <a:lnTo>
                  <a:pt x="24319" y="0"/>
                </a:lnTo>
                <a:lnTo>
                  <a:pt x="31337" y="7012"/>
                </a:lnTo>
                <a:lnTo>
                  <a:pt x="31340" y="15665"/>
                </a:lnTo>
                <a:lnTo>
                  <a:pt x="31344" y="24319"/>
                </a:lnTo>
                <a:lnTo>
                  <a:pt x="24331" y="31337"/>
                </a:lnTo>
                <a:lnTo>
                  <a:pt x="15678" y="31340"/>
                </a:lnTo>
                <a:close/>
              </a:path>
            </a:pathLst>
          </a:custGeom>
          <a:ln w="9524">
            <a:solidFill>
              <a:srgbClr val="547D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652753" y="2317949"/>
            <a:ext cx="1640205" cy="1012190"/>
          </a:xfrm>
          <a:prstGeom prst="rect">
            <a:avLst/>
          </a:prstGeom>
          <a:solidFill>
            <a:srgbClr val="C9DAF7"/>
          </a:solidFill>
        </p:spPr>
        <p:txBody>
          <a:bodyPr vert="horz" wrap="square" lIns="0" tIns="121920" rIns="0" bIns="0" rtlCol="0">
            <a:spAutoFit/>
          </a:bodyPr>
          <a:lstStyle/>
          <a:p>
            <a:pPr marL="80010" marR="75565" algn="ctr">
              <a:lnSpc>
                <a:spcPct val="101600"/>
              </a:lnSpc>
              <a:spcBef>
                <a:spcPts val="960"/>
              </a:spcBef>
            </a:pP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Load</a:t>
            </a:r>
            <a:r>
              <a:rPr sz="1600" spc="-18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666666"/>
                </a:solidFill>
                <a:latin typeface="Lucida Sans"/>
                <a:cs typeface="Lucida Sans"/>
              </a:rPr>
              <a:t>balancing,  </a:t>
            </a: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Naming,  </a:t>
            </a:r>
            <a:r>
              <a:rPr sz="1600" spc="-10" dirty="0">
                <a:solidFill>
                  <a:srgbClr val="666666"/>
                </a:solidFill>
                <a:latin typeface="Lucida Sans"/>
                <a:cs typeface="Lucida Sans"/>
              </a:rPr>
              <a:t>Performance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425376" y="2334461"/>
            <a:ext cx="1640205" cy="1012190"/>
          </a:xfrm>
          <a:custGeom>
            <a:avLst/>
            <a:gdLst/>
            <a:ahLst/>
            <a:cxnLst/>
            <a:rect l="l" t="t" r="r" b="b"/>
            <a:pathLst>
              <a:path w="1640204" h="1012189">
                <a:moveTo>
                  <a:pt x="0" y="0"/>
                </a:moveTo>
                <a:lnTo>
                  <a:pt x="1639799" y="0"/>
                </a:lnTo>
                <a:lnTo>
                  <a:pt x="1639799" y="1011599"/>
                </a:lnTo>
                <a:lnTo>
                  <a:pt x="0" y="101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514507" y="2324133"/>
            <a:ext cx="1461770" cy="10121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065" marR="5080" algn="ctr">
              <a:lnSpc>
                <a:spcPct val="101600"/>
              </a:lnSpc>
              <a:spcBef>
                <a:spcPts val="70"/>
              </a:spcBef>
            </a:pPr>
            <a:r>
              <a:rPr sz="1600" spc="-55" dirty="0">
                <a:solidFill>
                  <a:srgbClr val="666666"/>
                </a:solidFill>
                <a:latin typeface="Lucida Sans"/>
                <a:cs typeface="Lucida Sans"/>
              </a:rPr>
              <a:t>Debugging</a:t>
            </a:r>
            <a:r>
              <a:rPr sz="1600" spc="-18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and  </a:t>
            </a:r>
            <a:r>
              <a:rPr sz="1600" spc="-70" dirty="0">
                <a:solidFill>
                  <a:srgbClr val="666666"/>
                </a:solidFill>
                <a:latin typeface="Lucida Sans"/>
                <a:cs typeface="Lucida Sans"/>
              </a:rPr>
              <a:t>Tracing,  </a:t>
            </a:r>
            <a:r>
              <a:rPr sz="1600" dirty="0">
                <a:solidFill>
                  <a:srgbClr val="666666"/>
                </a:solidFill>
                <a:latin typeface="Lucida Sans"/>
                <a:cs typeface="Lucida Sans"/>
              </a:rPr>
              <a:t>Browser 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support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273626" y="3406535"/>
            <a:ext cx="635" cy="721995"/>
          </a:xfrm>
          <a:custGeom>
            <a:avLst/>
            <a:gdLst/>
            <a:ahLst/>
            <a:cxnLst/>
            <a:rect l="l" t="t" r="r" b="b"/>
            <a:pathLst>
              <a:path w="634" h="721995">
                <a:moveTo>
                  <a:pt x="285" y="721400"/>
                </a:moveTo>
                <a:lnTo>
                  <a:pt x="0" y="0"/>
                </a:lnTo>
              </a:path>
            </a:pathLst>
          </a:custGeom>
          <a:ln w="9524">
            <a:solidFill>
              <a:srgbClr val="547D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258253" y="412793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7017" y="31337"/>
                </a:moveTo>
                <a:lnTo>
                  <a:pt x="0" y="24324"/>
                </a:lnTo>
                <a:lnTo>
                  <a:pt x="5" y="7005"/>
                </a:lnTo>
                <a:lnTo>
                  <a:pt x="7005" y="0"/>
                </a:lnTo>
                <a:lnTo>
                  <a:pt x="24319" y="0"/>
                </a:lnTo>
                <a:lnTo>
                  <a:pt x="31330" y="7005"/>
                </a:lnTo>
                <a:lnTo>
                  <a:pt x="31325" y="24324"/>
                </a:lnTo>
                <a:lnTo>
                  <a:pt x="24324" y="31330"/>
                </a:lnTo>
                <a:lnTo>
                  <a:pt x="7017" y="31337"/>
                </a:lnTo>
                <a:close/>
              </a:path>
            </a:pathLst>
          </a:custGeom>
          <a:solidFill>
            <a:srgbClr val="547D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58246" y="412793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5678" y="31340"/>
                </a:moveTo>
                <a:lnTo>
                  <a:pt x="7024" y="31344"/>
                </a:lnTo>
                <a:lnTo>
                  <a:pt x="6" y="24331"/>
                </a:lnTo>
                <a:lnTo>
                  <a:pt x="3" y="15678"/>
                </a:lnTo>
                <a:lnTo>
                  <a:pt x="0" y="7024"/>
                </a:lnTo>
                <a:lnTo>
                  <a:pt x="7012" y="6"/>
                </a:lnTo>
                <a:lnTo>
                  <a:pt x="15666" y="3"/>
                </a:lnTo>
                <a:lnTo>
                  <a:pt x="24319" y="0"/>
                </a:lnTo>
                <a:lnTo>
                  <a:pt x="31337" y="7012"/>
                </a:lnTo>
                <a:lnTo>
                  <a:pt x="31340" y="15665"/>
                </a:lnTo>
                <a:lnTo>
                  <a:pt x="31344" y="24319"/>
                </a:lnTo>
                <a:lnTo>
                  <a:pt x="24331" y="31337"/>
                </a:lnTo>
                <a:lnTo>
                  <a:pt x="15678" y="31340"/>
                </a:lnTo>
                <a:close/>
              </a:path>
            </a:pathLst>
          </a:custGeom>
          <a:ln w="9524">
            <a:solidFill>
              <a:srgbClr val="547D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3905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5" dirty="0">
                <a:solidFill>
                  <a:srgbClr val="757879"/>
                </a:solidFill>
                <a:latin typeface="Lucida Sans"/>
                <a:cs typeface="Lucida Sans"/>
              </a:rPr>
              <a:t>Motivation </a:t>
            </a:r>
            <a:r>
              <a:rPr sz="2400" b="0" spc="-40" dirty="0">
                <a:solidFill>
                  <a:srgbClr val="757879"/>
                </a:solidFill>
                <a:latin typeface="Lucida Sans"/>
                <a:cs typeface="Lucida Sans"/>
              </a:rPr>
              <a:t>for </a:t>
            </a:r>
            <a:r>
              <a:rPr sz="2400" b="0" spc="-25" dirty="0">
                <a:solidFill>
                  <a:srgbClr val="757879"/>
                </a:solidFill>
                <a:latin typeface="Lucida Sans"/>
                <a:cs typeface="Lucida Sans"/>
              </a:rPr>
              <a:t>RPC</a:t>
            </a:r>
            <a:r>
              <a:rPr sz="2400" b="0" spc="-3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55" dirty="0">
                <a:solidFill>
                  <a:srgbClr val="757879"/>
                </a:solidFill>
                <a:latin typeface="Lucida Sans"/>
                <a:cs typeface="Lucida Sans"/>
              </a:rPr>
              <a:t>systems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846" y="1219486"/>
            <a:ext cx="7807959" cy="278765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35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Large-scale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distributed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5" dirty="0">
                <a:solidFill>
                  <a:srgbClr val="757879"/>
                </a:solidFill>
                <a:latin typeface="Lucida Sans"/>
                <a:cs typeface="Lucida Sans"/>
              </a:rPr>
              <a:t>systems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5" dirty="0">
                <a:solidFill>
                  <a:srgbClr val="757879"/>
                </a:solidFill>
                <a:latin typeface="Lucida Sans"/>
                <a:cs typeface="Lucida Sans"/>
              </a:rPr>
              <a:t>actually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composed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of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microservices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Allows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loosely-coupled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 </a:t>
            </a:r>
            <a:r>
              <a:rPr sz="1600" spc="-10" dirty="0">
                <a:solidFill>
                  <a:srgbClr val="757879"/>
                </a:solidFill>
                <a:latin typeface="Lucida Sans"/>
                <a:cs typeface="Lucida Sans"/>
              </a:rPr>
              <a:t>even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multilingual</a:t>
            </a:r>
            <a:r>
              <a:rPr sz="1600" spc="-37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development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Scalability: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65" dirty="0">
                <a:solidFill>
                  <a:srgbClr val="757879"/>
                </a:solidFill>
                <a:latin typeface="Lucida Sans"/>
                <a:cs typeface="Lucida Sans"/>
              </a:rPr>
              <a:t>things,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cores,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devices,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nodes,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clusters,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data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centers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65" dirty="0">
                <a:solidFill>
                  <a:srgbClr val="757879"/>
                </a:solidFill>
                <a:latin typeface="Lucida Sans"/>
                <a:cs typeface="Lucida Sans"/>
              </a:rPr>
              <a:t>(DCs)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Communication </a:t>
            </a: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predominantly structured </a:t>
            </a:r>
            <a:r>
              <a:rPr sz="1600" b="1" spc="-45" dirty="0">
                <a:solidFill>
                  <a:srgbClr val="757879"/>
                </a:solidFill>
                <a:latin typeface="Lucida Sans"/>
                <a:cs typeface="Lucida Sans"/>
              </a:rPr>
              <a:t>as</a:t>
            </a:r>
            <a:r>
              <a:rPr sz="1600" b="1" spc="-35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70" dirty="0">
                <a:solidFill>
                  <a:srgbClr val="757879"/>
                </a:solidFill>
                <a:latin typeface="Lucida Sans"/>
                <a:cs typeface="Lucida Sans"/>
              </a:rPr>
              <a:t>RPCs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dirty="0">
                <a:solidFill>
                  <a:srgbClr val="757879"/>
                </a:solidFill>
                <a:latin typeface="Lucida Sans"/>
                <a:cs typeface="Lucida Sans"/>
              </a:rPr>
              <a:t>Many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models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of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RPC</a:t>
            </a:r>
            <a:r>
              <a:rPr sz="1600" spc="-32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communication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Terminology: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i="1" spc="90" dirty="0">
                <a:solidFill>
                  <a:srgbClr val="757879"/>
                </a:solidFill>
                <a:latin typeface="Gill Sans MT"/>
                <a:cs typeface="Gill Sans MT"/>
              </a:rPr>
              <a:t>Client</a:t>
            </a:r>
            <a:r>
              <a:rPr sz="1600" i="1" spc="-15" dirty="0">
                <a:solidFill>
                  <a:srgbClr val="757879"/>
                </a:solidFill>
                <a:latin typeface="Gill Sans MT"/>
                <a:cs typeface="Gill Sans MT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uses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1600" spc="-7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i="1" spc="125" dirty="0">
                <a:solidFill>
                  <a:srgbClr val="757879"/>
                </a:solidFill>
                <a:latin typeface="Gill Sans MT"/>
                <a:cs typeface="Gill Sans MT"/>
              </a:rPr>
              <a:t>stub</a:t>
            </a:r>
            <a:r>
              <a:rPr sz="1600" i="1" spc="-25" dirty="0">
                <a:solidFill>
                  <a:srgbClr val="757879"/>
                </a:solidFill>
                <a:latin typeface="Gill Sans MT"/>
                <a:cs typeface="Gill Sans MT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to</a:t>
            </a:r>
            <a:r>
              <a:rPr sz="1600" spc="-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i="1" spc="110" dirty="0">
                <a:solidFill>
                  <a:srgbClr val="757879"/>
                </a:solidFill>
                <a:latin typeface="Gill Sans MT"/>
                <a:cs typeface="Gill Sans MT"/>
              </a:rPr>
              <a:t>call</a:t>
            </a:r>
            <a:r>
              <a:rPr sz="1600" i="1" spc="-20" dirty="0">
                <a:solidFill>
                  <a:srgbClr val="757879"/>
                </a:solidFill>
                <a:latin typeface="Gill Sans MT"/>
                <a:cs typeface="Gill Sans MT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1600" spc="-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i="1" spc="140" dirty="0">
                <a:solidFill>
                  <a:srgbClr val="757879"/>
                </a:solidFill>
                <a:latin typeface="Gill Sans MT"/>
                <a:cs typeface="Gill Sans MT"/>
              </a:rPr>
              <a:t>method</a:t>
            </a:r>
            <a:r>
              <a:rPr sz="1600" i="1" spc="-25" dirty="0">
                <a:solidFill>
                  <a:srgbClr val="757879"/>
                </a:solidFill>
                <a:latin typeface="Gill Sans MT"/>
                <a:cs typeface="Gill Sans MT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running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on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1600" spc="-7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i="1" spc="105" dirty="0">
                <a:solidFill>
                  <a:srgbClr val="757879"/>
                </a:solidFill>
                <a:latin typeface="Gill Sans MT"/>
                <a:cs typeface="Gill Sans MT"/>
              </a:rPr>
              <a:t>service/server</a:t>
            </a:r>
            <a:endParaRPr sz="1600">
              <a:latin typeface="Gill Sans MT"/>
              <a:cs typeface="Gill Sans MT"/>
            </a:endParaRPr>
          </a:p>
          <a:p>
            <a:pPr marL="821055" marR="378460" lvl="1" indent="-351790">
              <a:lnSpc>
                <a:spcPct val="113300"/>
              </a:lnSpc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Easiest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interfaces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(synchronous,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unary)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resemble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local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procedure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calls 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translated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to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network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activity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by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code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generator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RPC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library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High-performance interfaces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(async,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streaming)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look like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Active</a:t>
            </a:r>
            <a:r>
              <a:rPr sz="1600" spc="-32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Messaging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60" dirty="0">
                <a:solidFill>
                  <a:srgbClr val="757879"/>
                </a:solidFill>
                <a:latin typeface="Lucida Sans"/>
                <a:cs typeface="Lucida Sans"/>
              </a:rPr>
              <a:t>Long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10" dirty="0">
                <a:solidFill>
                  <a:srgbClr val="757879"/>
                </a:solidFill>
                <a:latin typeface="Lucida Sans"/>
                <a:cs typeface="Lucida Sans"/>
              </a:rPr>
              <a:t>way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from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textbook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description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of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5" dirty="0">
                <a:solidFill>
                  <a:srgbClr val="757879"/>
                </a:solidFill>
                <a:latin typeface="Lucida Sans"/>
                <a:cs typeface="Lucida Sans"/>
              </a:rPr>
              <a:t>RPCs!</a:t>
            </a:r>
            <a:endParaRPr sz="16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406099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556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65" dirty="0">
                <a:solidFill>
                  <a:srgbClr val="757879"/>
                </a:solidFill>
                <a:latin typeface="Lucida Sans"/>
                <a:cs typeface="Lucida Sans"/>
              </a:rPr>
              <a:t>Application </a:t>
            </a:r>
            <a:r>
              <a:rPr sz="2400" b="0" spc="-45" dirty="0">
                <a:solidFill>
                  <a:srgbClr val="757879"/>
                </a:solidFill>
                <a:latin typeface="Lucida Sans"/>
                <a:cs typeface="Lucida Sans"/>
              </a:rPr>
              <a:t>composed </a:t>
            </a:r>
            <a:r>
              <a:rPr sz="2400" b="0" spc="-50" dirty="0">
                <a:solidFill>
                  <a:srgbClr val="757879"/>
                </a:solidFill>
                <a:latin typeface="Lucida Sans"/>
                <a:cs typeface="Lucida Sans"/>
              </a:rPr>
              <a:t>of</a:t>
            </a:r>
            <a:r>
              <a:rPr sz="2400" b="0" spc="-33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50" dirty="0">
                <a:solidFill>
                  <a:srgbClr val="757879"/>
                </a:solidFill>
                <a:latin typeface="Lucida Sans"/>
                <a:cs typeface="Lucida Sans"/>
              </a:rPr>
              <a:t>microservices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5999" y="3335149"/>
            <a:ext cx="1225550" cy="1121410"/>
          </a:xfrm>
          <a:custGeom>
            <a:avLst/>
            <a:gdLst/>
            <a:ahLst/>
            <a:cxnLst/>
            <a:rect l="l" t="t" r="r" b="b"/>
            <a:pathLst>
              <a:path w="1225550" h="1121410">
                <a:moveTo>
                  <a:pt x="1129629" y="1120799"/>
                </a:moveTo>
                <a:lnTo>
                  <a:pt x="95570" y="1120799"/>
                </a:lnTo>
                <a:lnTo>
                  <a:pt x="58370" y="1113289"/>
                </a:lnTo>
                <a:lnTo>
                  <a:pt x="27991" y="1092808"/>
                </a:lnTo>
                <a:lnTo>
                  <a:pt x="7510" y="1062429"/>
                </a:lnTo>
                <a:lnTo>
                  <a:pt x="0" y="1025229"/>
                </a:lnTo>
                <a:lnTo>
                  <a:pt x="0" y="95570"/>
                </a:lnTo>
                <a:lnTo>
                  <a:pt x="7510" y="58370"/>
                </a:lnTo>
                <a:lnTo>
                  <a:pt x="27992" y="27991"/>
                </a:lnTo>
                <a:lnTo>
                  <a:pt x="58370" y="7510"/>
                </a:lnTo>
                <a:lnTo>
                  <a:pt x="95570" y="0"/>
                </a:lnTo>
                <a:lnTo>
                  <a:pt x="1129629" y="0"/>
                </a:lnTo>
                <a:lnTo>
                  <a:pt x="1182651" y="16056"/>
                </a:lnTo>
                <a:lnTo>
                  <a:pt x="1217925" y="58997"/>
                </a:lnTo>
                <a:lnTo>
                  <a:pt x="1225199" y="95570"/>
                </a:lnTo>
                <a:lnTo>
                  <a:pt x="1225199" y="1025229"/>
                </a:lnTo>
                <a:lnTo>
                  <a:pt x="1217689" y="1062429"/>
                </a:lnTo>
                <a:lnTo>
                  <a:pt x="1197207" y="1092808"/>
                </a:lnTo>
                <a:lnTo>
                  <a:pt x="1166829" y="1113289"/>
                </a:lnTo>
                <a:lnTo>
                  <a:pt x="1129629" y="1120799"/>
                </a:lnTo>
                <a:close/>
              </a:path>
            </a:pathLst>
          </a:custGeom>
          <a:solidFill>
            <a:srgbClr val="EBA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6056" y="4172053"/>
            <a:ext cx="9239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5" dirty="0">
                <a:solidFill>
                  <a:srgbClr val="FFFFFF"/>
                </a:solidFill>
                <a:latin typeface="Lucida Sans"/>
                <a:cs typeface="Lucida Sans"/>
              </a:rPr>
              <a:t>Data </a:t>
            </a: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Store</a:t>
            </a:r>
            <a:r>
              <a:rPr sz="1000" spc="-15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Task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0500" y="3442349"/>
            <a:ext cx="916305" cy="424815"/>
          </a:xfrm>
          <a:custGeom>
            <a:avLst/>
            <a:gdLst/>
            <a:ahLst/>
            <a:cxnLst/>
            <a:rect l="l" t="t" r="r" b="b"/>
            <a:pathLst>
              <a:path w="916305" h="424814">
                <a:moveTo>
                  <a:pt x="880028" y="424199"/>
                </a:moveTo>
                <a:lnTo>
                  <a:pt x="36171" y="424199"/>
                </a:lnTo>
                <a:lnTo>
                  <a:pt x="22091" y="421357"/>
                </a:lnTo>
                <a:lnTo>
                  <a:pt x="10594" y="413605"/>
                </a:lnTo>
                <a:lnTo>
                  <a:pt x="2842" y="402108"/>
                </a:lnTo>
                <a:lnTo>
                  <a:pt x="0" y="388028"/>
                </a:lnTo>
                <a:lnTo>
                  <a:pt x="0" y="36171"/>
                </a:lnTo>
                <a:lnTo>
                  <a:pt x="2842" y="22091"/>
                </a:lnTo>
                <a:lnTo>
                  <a:pt x="10594" y="10594"/>
                </a:lnTo>
                <a:lnTo>
                  <a:pt x="22091" y="2842"/>
                </a:lnTo>
                <a:lnTo>
                  <a:pt x="36171" y="0"/>
                </a:lnTo>
                <a:lnTo>
                  <a:pt x="880028" y="0"/>
                </a:lnTo>
                <a:lnTo>
                  <a:pt x="913446" y="22329"/>
                </a:lnTo>
                <a:lnTo>
                  <a:pt x="916199" y="36171"/>
                </a:lnTo>
                <a:lnTo>
                  <a:pt x="916199" y="388028"/>
                </a:lnTo>
                <a:lnTo>
                  <a:pt x="913357" y="402108"/>
                </a:lnTo>
                <a:lnTo>
                  <a:pt x="905605" y="413605"/>
                </a:lnTo>
                <a:lnTo>
                  <a:pt x="894108" y="421357"/>
                </a:lnTo>
                <a:lnTo>
                  <a:pt x="880028" y="424199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87282" y="3520889"/>
            <a:ext cx="3829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Server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83749" y="2845449"/>
            <a:ext cx="1325245" cy="1121410"/>
          </a:xfrm>
          <a:custGeom>
            <a:avLst/>
            <a:gdLst/>
            <a:ahLst/>
            <a:cxnLst/>
            <a:rect l="l" t="t" r="r" b="b"/>
            <a:pathLst>
              <a:path w="1325245" h="1121410">
                <a:moveTo>
                  <a:pt x="1229529" y="1120799"/>
                </a:moveTo>
                <a:lnTo>
                  <a:pt x="95570" y="1120799"/>
                </a:lnTo>
                <a:lnTo>
                  <a:pt x="58370" y="1113289"/>
                </a:lnTo>
                <a:lnTo>
                  <a:pt x="27992" y="1092808"/>
                </a:lnTo>
                <a:lnTo>
                  <a:pt x="7510" y="1062429"/>
                </a:lnTo>
                <a:lnTo>
                  <a:pt x="0" y="1025229"/>
                </a:lnTo>
                <a:lnTo>
                  <a:pt x="0" y="95570"/>
                </a:lnTo>
                <a:lnTo>
                  <a:pt x="7510" y="58370"/>
                </a:lnTo>
                <a:lnTo>
                  <a:pt x="27992" y="27991"/>
                </a:lnTo>
                <a:lnTo>
                  <a:pt x="58370" y="7510"/>
                </a:lnTo>
                <a:lnTo>
                  <a:pt x="95570" y="0"/>
                </a:lnTo>
                <a:lnTo>
                  <a:pt x="1229529" y="0"/>
                </a:lnTo>
                <a:lnTo>
                  <a:pt x="1282552" y="16056"/>
                </a:lnTo>
                <a:lnTo>
                  <a:pt x="1317825" y="58997"/>
                </a:lnTo>
                <a:lnTo>
                  <a:pt x="1325099" y="95570"/>
                </a:lnTo>
                <a:lnTo>
                  <a:pt x="1325099" y="1025229"/>
                </a:lnTo>
                <a:lnTo>
                  <a:pt x="1317589" y="1062429"/>
                </a:lnTo>
                <a:lnTo>
                  <a:pt x="1297108" y="1092808"/>
                </a:lnTo>
                <a:lnTo>
                  <a:pt x="1266729" y="1113289"/>
                </a:lnTo>
                <a:lnTo>
                  <a:pt x="1229529" y="1120799"/>
                </a:lnTo>
                <a:close/>
              </a:path>
            </a:pathLst>
          </a:custGeom>
          <a:solidFill>
            <a:srgbClr val="EBA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14206" y="3682353"/>
            <a:ext cx="1061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5" dirty="0">
                <a:solidFill>
                  <a:srgbClr val="FFFFFF"/>
                </a:solidFill>
                <a:latin typeface="Lucida Sans"/>
                <a:cs typeface="Lucida Sans"/>
              </a:rPr>
              <a:t>Computation</a:t>
            </a:r>
            <a:r>
              <a:rPr sz="100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Task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36937" y="2917899"/>
            <a:ext cx="916305" cy="215900"/>
          </a:xfrm>
          <a:custGeom>
            <a:avLst/>
            <a:gdLst/>
            <a:ahLst/>
            <a:cxnLst/>
            <a:rect l="l" t="t" r="r" b="b"/>
            <a:pathLst>
              <a:path w="916304" h="215900">
                <a:moveTo>
                  <a:pt x="897832" y="215399"/>
                </a:moveTo>
                <a:lnTo>
                  <a:pt x="18367" y="215399"/>
                </a:lnTo>
                <a:lnTo>
                  <a:pt x="11217" y="213956"/>
                </a:lnTo>
                <a:lnTo>
                  <a:pt x="5379" y="210020"/>
                </a:lnTo>
                <a:lnTo>
                  <a:pt x="1443" y="204182"/>
                </a:lnTo>
                <a:lnTo>
                  <a:pt x="0" y="197032"/>
                </a:lnTo>
                <a:lnTo>
                  <a:pt x="0" y="18367"/>
                </a:lnTo>
                <a:lnTo>
                  <a:pt x="1443" y="11217"/>
                </a:lnTo>
                <a:lnTo>
                  <a:pt x="5379" y="5379"/>
                </a:lnTo>
                <a:lnTo>
                  <a:pt x="11217" y="1443"/>
                </a:lnTo>
                <a:lnTo>
                  <a:pt x="18367" y="0"/>
                </a:lnTo>
                <a:lnTo>
                  <a:pt x="902704" y="0"/>
                </a:lnTo>
                <a:lnTo>
                  <a:pt x="907375" y="1935"/>
                </a:lnTo>
                <a:lnTo>
                  <a:pt x="914264" y="8824"/>
                </a:lnTo>
                <a:lnTo>
                  <a:pt x="916199" y="13495"/>
                </a:lnTo>
                <a:lnTo>
                  <a:pt x="916199" y="197032"/>
                </a:lnTo>
                <a:lnTo>
                  <a:pt x="914756" y="204182"/>
                </a:lnTo>
                <a:lnTo>
                  <a:pt x="910820" y="210020"/>
                </a:lnTo>
                <a:lnTo>
                  <a:pt x="904982" y="213956"/>
                </a:lnTo>
                <a:lnTo>
                  <a:pt x="897832" y="215399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03720" y="2931620"/>
            <a:ext cx="3829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Server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51525" y="3212350"/>
            <a:ext cx="554355" cy="387350"/>
          </a:xfrm>
          <a:custGeom>
            <a:avLst/>
            <a:gdLst/>
            <a:ahLst/>
            <a:cxnLst/>
            <a:rect l="l" t="t" r="r" b="b"/>
            <a:pathLst>
              <a:path w="554354" h="387350">
                <a:moveTo>
                  <a:pt x="520800" y="386999"/>
                </a:moveTo>
                <a:lnTo>
                  <a:pt x="32999" y="386999"/>
                </a:lnTo>
                <a:lnTo>
                  <a:pt x="20154" y="384406"/>
                </a:lnTo>
                <a:lnTo>
                  <a:pt x="9665" y="377334"/>
                </a:lnTo>
                <a:lnTo>
                  <a:pt x="2593" y="366845"/>
                </a:lnTo>
                <a:lnTo>
                  <a:pt x="0" y="354000"/>
                </a:lnTo>
                <a:lnTo>
                  <a:pt x="0" y="32999"/>
                </a:lnTo>
                <a:lnTo>
                  <a:pt x="2593" y="20154"/>
                </a:lnTo>
                <a:lnTo>
                  <a:pt x="9665" y="9665"/>
                </a:lnTo>
                <a:lnTo>
                  <a:pt x="20154" y="2593"/>
                </a:lnTo>
                <a:lnTo>
                  <a:pt x="32999" y="0"/>
                </a:lnTo>
                <a:lnTo>
                  <a:pt x="529552" y="0"/>
                </a:lnTo>
                <a:lnTo>
                  <a:pt x="537945" y="3476"/>
                </a:lnTo>
                <a:lnTo>
                  <a:pt x="550323" y="15853"/>
                </a:lnTo>
                <a:lnTo>
                  <a:pt x="553799" y="24247"/>
                </a:lnTo>
                <a:lnTo>
                  <a:pt x="553799" y="354000"/>
                </a:lnTo>
                <a:lnTo>
                  <a:pt x="551206" y="366845"/>
                </a:lnTo>
                <a:lnTo>
                  <a:pt x="544134" y="377334"/>
                </a:lnTo>
                <a:lnTo>
                  <a:pt x="533645" y="384406"/>
                </a:lnTo>
                <a:lnTo>
                  <a:pt x="520800" y="386999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86728" y="3311869"/>
            <a:ext cx="2838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0" dirty="0">
                <a:solidFill>
                  <a:srgbClr val="FFFFFF"/>
                </a:solidFill>
                <a:latin typeface="Lucida Sans"/>
                <a:cs typeface="Lucida Sans"/>
              </a:rPr>
              <a:t>Stub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01796" y="3405749"/>
            <a:ext cx="1550035" cy="700405"/>
          </a:xfrm>
          <a:custGeom>
            <a:avLst/>
            <a:gdLst/>
            <a:ahLst/>
            <a:cxnLst/>
            <a:rect l="l" t="t" r="r" b="b"/>
            <a:pathLst>
              <a:path w="1550035" h="700404">
                <a:moveTo>
                  <a:pt x="0" y="521826"/>
                </a:moveTo>
                <a:lnTo>
                  <a:pt x="25431" y="550323"/>
                </a:lnTo>
                <a:lnTo>
                  <a:pt x="79881" y="592379"/>
                </a:lnTo>
                <a:lnTo>
                  <a:pt x="112792" y="611892"/>
                </a:lnTo>
                <a:lnTo>
                  <a:pt x="148791" y="630076"/>
                </a:lnTo>
                <a:lnTo>
                  <a:pt x="193034" y="648922"/>
                </a:lnTo>
                <a:lnTo>
                  <a:pt x="239833" y="665360"/>
                </a:lnTo>
                <a:lnTo>
                  <a:pt x="288397" y="679033"/>
                </a:lnTo>
                <a:lnTo>
                  <a:pt x="337940" y="689584"/>
                </a:lnTo>
                <a:lnTo>
                  <a:pt x="387673" y="696654"/>
                </a:lnTo>
                <a:lnTo>
                  <a:pt x="436809" y="699886"/>
                </a:lnTo>
                <a:lnTo>
                  <a:pt x="484559" y="698922"/>
                </a:lnTo>
                <a:lnTo>
                  <a:pt x="533722" y="692920"/>
                </a:lnTo>
                <a:lnTo>
                  <a:pt x="580543" y="682023"/>
                </a:lnTo>
                <a:lnTo>
                  <a:pt x="625202" y="666617"/>
                </a:lnTo>
                <a:lnTo>
                  <a:pt x="667878" y="647087"/>
                </a:lnTo>
                <a:lnTo>
                  <a:pt x="708750" y="623820"/>
                </a:lnTo>
                <a:lnTo>
                  <a:pt x="747998" y="597202"/>
                </a:lnTo>
                <a:lnTo>
                  <a:pt x="785801" y="567619"/>
                </a:lnTo>
                <a:lnTo>
                  <a:pt x="822338" y="535456"/>
                </a:lnTo>
                <a:lnTo>
                  <a:pt x="857789" y="501100"/>
                </a:lnTo>
                <a:lnTo>
                  <a:pt x="892332" y="464936"/>
                </a:lnTo>
                <a:lnTo>
                  <a:pt x="926148" y="427351"/>
                </a:lnTo>
                <a:lnTo>
                  <a:pt x="959416" y="388731"/>
                </a:lnTo>
                <a:lnTo>
                  <a:pt x="992314" y="349461"/>
                </a:lnTo>
                <a:lnTo>
                  <a:pt x="1022719" y="312768"/>
                </a:lnTo>
                <a:lnTo>
                  <a:pt x="1053282" y="276254"/>
                </a:lnTo>
                <a:lnTo>
                  <a:pt x="1084326" y="240326"/>
                </a:lnTo>
                <a:lnTo>
                  <a:pt x="1116173" y="205390"/>
                </a:lnTo>
                <a:lnTo>
                  <a:pt x="1149146" y="171852"/>
                </a:lnTo>
                <a:lnTo>
                  <a:pt x="1183566" y="140120"/>
                </a:lnTo>
                <a:lnTo>
                  <a:pt x="1219755" y="110598"/>
                </a:lnTo>
                <a:lnTo>
                  <a:pt x="1258037" y="83694"/>
                </a:lnTo>
                <a:lnTo>
                  <a:pt x="1298733" y="59814"/>
                </a:lnTo>
                <a:lnTo>
                  <a:pt x="1342165" y="39365"/>
                </a:lnTo>
                <a:lnTo>
                  <a:pt x="1388656" y="22752"/>
                </a:lnTo>
                <a:lnTo>
                  <a:pt x="1438528" y="10383"/>
                </a:lnTo>
                <a:lnTo>
                  <a:pt x="1492103" y="2663"/>
                </a:lnTo>
                <a:lnTo>
                  <a:pt x="1549703" y="0"/>
                </a:lnTo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88494" y="3892581"/>
            <a:ext cx="41275" cy="62865"/>
          </a:xfrm>
          <a:custGeom>
            <a:avLst/>
            <a:gdLst/>
            <a:ahLst/>
            <a:cxnLst/>
            <a:rect l="l" t="t" r="r" b="b"/>
            <a:pathLst>
              <a:path w="41275" h="62864">
                <a:moveTo>
                  <a:pt x="888" y="62631"/>
                </a:moveTo>
                <a:lnTo>
                  <a:pt x="0" y="0"/>
                </a:lnTo>
                <a:lnTo>
                  <a:pt x="30219" y="34994"/>
                </a:lnTo>
                <a:lnTo>
                  <a:pt x="13301" y="34994"/>
                </a:lnTo>
                <a:lnTo>
                  <a:pt x="888" y="62631"/>
                </a:lnTo>
                <a:close/>
              </a:path>
              <a:path w="41275" h="62864">
                <a:moveTo>
                  <a:pt x="40938" y="47407"/>
                </a:moveTo>
                <a:lnTo>
                  <a:pt x="13301" y="34994"/>
                </a:lnTo>
                <a:lnTo>
                  <a:pt x="30219" y="34994"/>
                </a:lnTo>
                <a:lnTo>
                  <a:pt x="40938" y="47407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88494" y="3892582"/>
            <a:ext cx="41275" cy="62865"/>
          </a:xfrm>
          <a:custGeom>
            <a:avLst/>
            <a:gdLst/>
            <a:ahLst/>
            <a:cxnLst/>
            <a:rect l="l" t="t" r="r" b="b"/>
            <a:pathLst>
              <a:path w="41275" h="62864">
                <a:moveTo>
                  <a:pt x="13301" y="34994"/>
                </a:moveTo>
                <a:lnTo>
                  <a:pt x="40938" y="47407"/>
                </a:lnTo>
                <a:lnTo>
                  <a:pt x="0" y="0"/>
                </a:lnTo>
                <a:lnTo>
                  <a:pt x="888" y="62631"/>
                </a:lnTo>
                <a:lnTo>
                  <a:pt x="13301" y="34994"/>
                </a:lnTo>
                <a:close/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36699" y="2973777"/>
            <a:ext cx="1372235" cy="680720"/>
          </a:xfrm>
          <a:custGeom>
            <a:avLst/>
            <a:gdLst/>
            <a:ahLst/>
            <a:cxnLst/>
            <a:rect l="l" t="t" r="r" b="b"/>
            <a:pathLst>
              <a:path w="1372235" h="680720">
                <a:moveTo>
                  <a:pt x="0" y="680671"/>
                </a:moveTo>
                <a:lnTo>
                  <a:pt x="57774" y="678082"/>
                </a:lnTo>
                <a:lnTo>
                  <a:pt x="111814" y="670577"/>
                </a:lnTo>
                <a:lnTo>
                  <a:pt x="162363" y="658550"/>
                </a:lnTo>
                <a:lnTo>
                  <a:pt x="209662" y="642396"/>
                </a:lnTo>
                <a:lnTo>
                  <a:pt x="253955" y="622509"/>
                </a:lnTo>
                <a:lnTo>
                  <a:pt x="295486" y="599282"/>
                </a:lnTo>
                <a:lnTo>
                  <a:pt x="334496" y="573111"/>
                </a:lnTo>
                <a:lnTo>
                  <a:pt x="371229" y="544388"/>
                </a:lnTo>
                <a:lnTo>
                  <a:pt x="405929" y="513509"/>
                </a:lnTo>
                <a:lnTo>
                  <a:pt x="438837" y="480868"/>
                </a:lnTo>
                <a:lnTo>
                  <a:pt x="470197" y="446858"/>
                </a:lnTo>
                <a:lnTo>
                  <a:pt x="500251" y="411874"/>
                </a:lnTo>
                <a:lnTo>
                  <a:pt x="529244" y="376310"/>
                </a:lnTo>
                <a:lnTo>
                  <a:pt x="557417" y="340560"/>
                </a:lnTo>
                <a:lnTo>
                  <a:pt x="592452" y="295383"/>
                </a:lnTo>
                <a:lnTo>
                  <a:pt x="626931" y="251172"/>
                </a:lnTo>
                <a:lnTo>
                  <a:pt x="661231" y="208555"/>
                </a:lnTo>
                <a:lnTo>
                  <a:pt x="695732" y="168161"/>
                </a:lnTo>
                <a:lnTo>
                  <a:pt x="730810" y="130619"/>
                </a:lnTo>
                <a:lnTo>
                  <a:pt x="766843" y="96557"/>
                </a:lnTo>
                <a:lnTo>
                  <a:pt x="804209" y="66604"/>
                </a:lnTo>
                <a:lnTo>
                  <a:pt x="843286" y="41388"/>
                </a:lnTo>
                <a:lnTo>
                  <a:pt x="884451" y="21538"/>
                </a:lnTo>
                <a:lnTo>
                  <a:pt x="928083" y="7682"/>
                </a:lnTo>
                <a:lnTo>
                  <a:pt x="974558" y="448"/>
                </a:lnTo>
                <a:lnTo>
                  <a:pt x="1019756" y="0"/>
                </a:lnTo>
                <a:lnTo>
                  <a:pt x="1066598" y="5089"/>
                </a:lnTo>
                <a:lnTo>
                  <a:pt x="1114023" y="15161"/>
                </a:lnTo>
                <a:lnTo>
                  <a:pt x="1160966" y="29661"/>
                </a:lnTo>
                <a:lnTo>
                  <a:pt x="1206366" y="48035"/>
                </a:lnTo>
                <a:lnTo>
                  <a:pt x="1249161" y="69726"/>
                </a:lnTo>
                <a:lnTo>
                  <a:pt x="1306142" y="107270"/>
                </a:lnTo>
                <a:lnTo>
                  <a:pt x="1351283" y="149158"/>
                </a:lnTo>
                <a:lnTo>
                  <a:pt x="1370126" y="173926"/>
                </a:lnTo>
                <a:lnTo>
                  <a:pt x="1371654" y="176339"/>
                </a:lnTo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81388" y="3123151"/>
            <a:ext cx="41275" cy="62865"/>
          </a:xfrm>
          <a:custGeom>
            <a:avLst/>
            <a:gdLst/>
            <a:ahLst/>
            <a:cxnLst/>
            <a:rect l="l" t="t" r="r" b="b"/>
            <a:pathLst>
              <a:path w="41275" h="62864">
                <a:moveTo>
                  <a:pt x="39779" y="26966"/>
                </a:moveTo>
                <a:lnTo>
                  <a:pt x="26966" y="26966"/>
                </a:lnTo>
                <a:lnTo>
                  <a:pt x="40776" y="0"/>
                </a:lnTo>
                <a:lnTo>
                  <a:pt x="39779" y="26966"/>
                </a:lnTo>
                <a:close/>
              </a:path>
              <a:path w="41275" h="62864">
                <a:moveTo>
                  <a:pt x="38460" y="62594"/>
                </a:moveTo>
                <a:lnTo>
                  <a:pt x="0" y="13155"/>
                </a:lnTo>
                <a:lnTo>
                  <a:pt x="26966" y="26966"/>
                </a:lnTo>
                <a:lnTo>
                  <a:pt x="39779" y="26966"/>
                </a:lnTo>
                <a:lnTo>
                  <a:pt x="38460" y="62594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81388" y="3123151"/>
            <a:ext cx="41275" cy="62865"/>
          </a:xfrm>
          <a:custGeom>
            <a:avLst/>
            <a:gdLst/>
            <a:ahLst/>
            <a:cxnLst/>
            <a:rect l="l" t="t" r="r" b="b"/>
            <a:pathLst>
              <a:path w="41275" h="62864">
                <a:moveTo>
                  <a:pt x="26966" y="26966"/>
                </a:moveTo>
                <a:lnTo>
                  <a:pt x="0" y="13155"/>
                </a:lnTo>
                <a:lnTo>
                  <a:pt x="38460" y="62594"/>
                </a:lnTo>
                <a:lnTo>
                  <a:pt x="40776" y="0"/>
                </a:lnTo>
                <a:lnTo>
                  <a:pt x="26966" y="26966"/>
                </a:lnTo>
                <a:close/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66924" y="3195374"/>
            <a:ext cx="1225550" cy="1121410"/>
          </a:xfrm>
          <a:custGeom>
            <a:avLst/>
            <a:gdLst/>
            <a:ahLst/>
            <a:cxnLst/>
            <a:rect l="l" t="t" r="r" b="b"/>
            <a:pathLst>
              <a:path w="1225550" h="1121410">
                <a:moveTo>
                  <a:pt x="1129629" y="1120799"/>
                </a:moveTo>
                <a:lnTo>
                  <a:pt x="95570" y="1120799"/>
                </a:lnTo>
                <a:lnTo>
                  <a:pt x="58370" y="1113289"/>
                </a:lnTo>
                <a:lnTo>
                  <a:pt x="27991" y="1092808"/>
                </a:lnTo>
                <a:lnTo>
                  <a:pt x="7510" y="1062429"/>
                </a:lnTo>
                <a:lnTo>
                  <a:pt x="0" y="1025229"/>
                </a:lnTo>
                <a:lnTo>
                  <a:pt x="0" y="95570"/>
                </a:lnTo>
                <a:lnTo>
                  <a:pt x="7510" y="58370"/>
                </a:lnTo>
                <a:lnTo>
                  <a:pt x="27991" y="27991"/>
                </a:lnTo>
                <a:lnTo>
                  <a:pt x="58370" y="7510"/>
                </a:lnTo>
                <a:lnTo>
                  <a:pt x="95570" y="0"/>
                </a:lnTo>
                <a:lnTo>
                  <a:pt x="1129629" y="0"/>
                </a:lnTo>
                <a:lnTo>
                  <a:pt x="1182652" y="16056"/>
                </a:lnTo>
                <a:lnTo>
                  <a:pt x="1217925" y="58997"/>
                </a:lnTo>
                <a:lnTo>
                  <a:pt x="1225199" y="95570"/>
                </a:lnTo>
                <a:lnTo>
                  <a:pt x="1225199" y="1025229"/>
                </a:lnTo>
                <a:lnTo>
                  <a:pt x="1217689" y="1062429"/>
                </a:lnTo>
                <a:lnTo>
                  <a:pt x="1197208" y="1092808"/>
                </a:lnTo>
                <a:lnTo>
                  <a:pt x="1166829" y="1113289"/>
                </a:lnTo>
                <a:lnTo>
                  <a:pt x="1129629" y="1120799"/>
                </a:lnTo>
                <a:close/>
              </a:path>
            </a:pathLst>
          </a:custGeom>
          <a:solidFill>
            <a:srgbClr val="EBA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555386" y="4032278"/>
            <a:ext cx="44830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UI</a:t>
            </a:r>
            <a:r>
              <a:rPr sz="1000" spc="-13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Task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99975" y="3569124"/>
            <a:ext cx="554355" cy="387350"/>
          </a:xfrm>
          <a:custGeom>
            <a:avLst/>
            <a:gdLst/>
            <a:ahLst/>
            <a:cxnLst/>
            <a:rect l="l" t="t" r="r" b="b"/>
            <a:pathLst>
              <a:path w="554354" h="387350">
                <a:moveTo>
                  <a:pt x="520800" y="386999"/>
                </a:moveTo>
                <a:lnTo>
                  <a:pt x="32999" y="386999"/>
                </a:lnTo>
                <a:lnTo>
                  <a:pt x="20154" y="384406"/>
                </a:lnTo>
                <a:lnTo>
                  <a:pt x="9665" y="377334"/>
                </a:lnTo>
                <a:lnTo>
                  <a:pt x="2593" y="366845"/>
                </a:lnTo>
                <a:lnTo>
                  <a:pt x="0" y="354000"/>
                </a:lnTo>
                <a:lnTo>
                  <a:pt x="0" y="32999"/>
                </a:lnTo>
                <a:lnTo>
                  <a:pt x="2593" y="20154"/>
                </a:lnTo>
                <a:lnTo>
                  <a:pt x="9665" y="9665"/>
                </a:lnTo>
                <a:lnTo>
                  <a:pt x="20154" y="2593"/>
                </a:lnTo>
                <a:lnTo>
                  <a:pt x="32999" y="0"/>
                </a:lnTo>
                <a:lnTo>
                  <a:pt x="529552" y="0"/>
                </a:lnTo>
                <a:lnTo>
                  <a:pt x="537945" y="3476"/>
                </a:lnTo>
                <a:lnTo>
                  <a:pt x="550323" y="15853"/>
                </a:lnTo>
                <a:lnTo>
                  <a:pt x="553799" y="24247"/>
                </a:lnTo>
                <a:lnTo>
                  <a:pt x="553799" y="354000"/>
                </a:lnTo>
                <a:lnTo>
                  <a:pt x="551206" y="366845"/>
                </a:lnTo>
                <a:lnTo>
                  <a:pt x="544134" y="377334"/>
                </a:lnTo>
                <a:lnTo>
                  <a:pt x="533645" y="384406"/>
                </a:lnTo>
                <a:lnTo>
                  <a:pt x="520800" y="386999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135179" y="3668645"/>
            <a:ext cx="2838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0" dirty="0">
                <a:solidFill>
                  <a:srgbClr val="FFFFFF"/>
                </a:solidFill>
                <a:latin typeface="Lucida Sans"/>
                <a:cs typeface="Lucida Sans"/>
              </a:rPr>
              <a:t>Stub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253137" y="3025600"/>
            <a:ext cx="1014730" cy="479425"/>
          </a:xfrm>
          <a:custGeom>
            <a:avLst/>
            <a:gdLst/>
            <a:ahLst/>
            <a:cxnLst/>
            <a:rect l="l" t="t" r="r" b="b"/>
            <a:pathLst>
              <a:path w="1014729" h="479425">
                <a:moveTo>
                  <a:pt x="0" y="0"/>
                </a:moveTo>
                <a:lnTo>
                  <a:pt x="51161" y="895"/>
                </a:lnTo>
                <a:lnTo>
                  <a:pt x="102208" y="3543"/>
                </a:lnTo>
                <a:lnTo>
                  <a:pt x="153028" y="7882"/>
                </a:lnTo>
                <a:lnTo>
                  <a:pt x="203506" y="13851"/>
                </a:lnTo>
                <a:lnTo>
                  <a:pt x="253530" y="21391"/>
                </a:lnTo>
                <a:lnTo>
                  <a:pt x="302985" y="30441"/>
                </a:lnTo>
                <a:lnTo>
                  <a:pt x="351758" y="40941"/>
                </a:lnTo>
                <a:lnTo>
                  <a:pt x="399734" y="52829"/>
                </a:lnTo>
                <a:lnTo>
                  <a:pt x="446801" y="66047"/>
                </a:lnTo>
                <a:lnTo>
                  <a:pt x="492844" y="80533"/>
                </a:lnTo>
                <a:lnTo>
                  <a:pt x="537750" y="96227"/>
                </a:lnTo>
                <a:lnTo>
                  <a:pt x="581404" y="113068"/>
                </a:lnTo>
                <a:lnTo>
                  <a:pt x="623694" y="130997"/>
                </a:lnTo>
                <a:lnTo>
                  <a:pt x="664505" y="149953"/>
                </a:lnTo>
                <a:lnTo>
                  <a:pt x="703724" y="169874"/>
                </a:lnTo>
                <a:lnTo>
                  <a:pt x="750336" y="196044"/>
                </a:lnTo>
                <a:lnTo>
                  <a:pt x="794060" y="223511"/>
                </a:lnTo>
                <a:lnTo>
                  <a:pt x="834673" y="252158"/>
                </a:lnTo>
                <a:lnTo>
                  <a:pt x="871955" y="281866"/>
                </a:lnTo>
                <a:lnTo>
                  <a:pt x="905683" y="312518"/>
                </a:lnTo>
                <a:lnTo>
                  <a:pt x="935634" y="343996"/>
                </a:lnTo>
                <a:lnTo>
                  <a:pt x="972994" y="392504"/>
                </a:lnTo>
                <a:lnTo>
                  <a:pt x="1000608" y="442205"/>
                </a:lnTo>
                <a:lnTo>
                  <a:pt x="1012585" y="473699"/>
                </a:lnTo>
                <a:lnTo>
                  <a:pt x="1012914" y="474752"/>
                </a:lnTo>
                <a:lnTo>
                  <a:pt x="1013235" y="475806"/>
                </a:lnTo>
                <a:lnTo>
                  <a:pt x="1013550" y="476861"/>
                </a:lnTo>
                <a:lnTo>
                  <a:pt x="1014172" y="478997"/>
                </a:lnTo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43018" y="3480305"/>
            <a:ext cx="42545" cy="61594"/>
          </a:xfrm>
          <a:custGeom>
            <a:avLst/>
            <a:gdLst/>
            <a:ahLst/>
            <a:cxnLst/>
            <a:rect l="l" t="t" r="r" b="b"/>
            <a:pathLst>
              <a:path w="42545" h="61595">
                <a:moveTo>
                  <a:pt x="37368" y="24292"/>
                </a:moveTo>
                <a:lnTo>
                  <a:pt x="24292" y="24292"/>
                </a:lnTo>
                <a:lnTo>
                  <a:pt x="42397" y="0"/>
                </a:lnTo>
                <a:lnTo>
                  <a:pt x="37368" y="24292"/>
                </a:lnTo>
                <a:close/>
              </a:path>
              <a:path w="42545" h="61595">
                <a:moveTo>
                  <a:pt x="29698" y="61336"/>
                </a:moveTo>
                <a:lnTo>
                  <a:pt x="0" y="6186"/>
                </a:lnTo>
                <a:lnTo>
                  <a:pt x="24292" y="24292"/>
                </a:lnTo>
                <a:lnTo>
                  <a:pt x="37368" y="24292"/>
                </a:lnTo>
                <a:lnTo>
                  <a:pt x="29698" y="61336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43018" y="3480305"/>
            <a:ext cx="42545" cy="61594"/>
          </a:xfrm>
          <a:custGeom>
            <a:avLst/>
            <a:gdLst/>
            <a:ahLst/>
            <a:cxnLst/>
            <a:rect l="l" t="t" r="r" b="b"/>
            <a:pathLst>
              <a:path w="42545" h="61595">
                <a:moveTo>
                  <a:pt x="24292" y="24292"/>
                </a:moveTo>
                <a:lnTo>
                  <a:pt x="0" y="6186"/>
                </a:lnTo>
                <a:lnTo>
                  <a:pt x="29698" y="61336"/>
                </a:lnTo>
                <a:lnTo>
                  <a:pt x="42397" y="0"/>
                </a:lnTo>
                <a:lnTo>
                  <a:pt x="24292" y="24292"/>
                </a:lnTo>
                <a:close/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03513" y="3197976"/>
            <a:ext cx="1196975" cy="565150"/>
          </a:xfrm>
          <a:custGeom>
            <a:avLst/>
            <a:gdLst/>
            <a:ahLst/>
            <a:cxnLst/>
            <a:rect l="l" t="t" r="r" b="b"/>
            <a:pathLst>
              <a:path w="1196975" h="565150">
                <a:moveTo>
                  <a:pt x="1196461" y="564648"/>
                </a:moveTo>
                <a:lnTo>
                  <a:pt x="1143323" y="563840"/>
                </a:lnTo>
                <a:lnTo>
                  <a:pt x="1090277" y="561446"/>
                </a:lnTo>
                <a:lnTo>
                  <a:pt x="1037416" y="557514"/>
                </a:lnTo>
                <a:lnTo>
                  <a:pt x="984830" y="552094"/>
                </a:lnTo>
                <a:lnTo>
                  <a:pt x="932612" y="545232"/>
                </a:lnTo>
                <a:lnTo>
                  <a:pt x="880854" y="536977"/>
                </a:lnTo>
                <a:lnTo>
                  <a:pt x="829647" y="527377"/>
                </a:lnTo>
                <a:lnTo>
                  <a:pt x="779084" y="516479"/>
                </a:lnTo>
                <a:lnTo>
                  <a:pt x="729257" y="504333"/>
                </a:lnTo>
                <a:lnTo>
                  <a:pt x="680258" y="490986"/>
                </a:lnTo>
                <a:lnTo>
                  <a:pt x="632178" y="476485"/>
                </a:lnTo>
                <a:lnTo>
                  <a:pt x="585110" y="460880"/>
                </a:lnTo>
                <a:lnTo>
                  <a:pt x="539145" y="444218"/>
                </a:lnTo>
                <a:lnTo>
                  <a:pt x="494376" y="426547"/>
                </a:lnTo>
                <a:lnTo>
                  <a:pt x="450894" y="407915"/>
                </a:lnTo>
                <a:lnTo>
                  <a:pt x="408792" y="388370"/>
                </a:lnTo>
                <a:lnTo>
                  <a:pt x="368161" y="367961"/>
                </a:lnTo>
                <a:lnTo>
                  <a:pt x="320934" y="342085"/>
                </a:lnTo>
                <a:lnTo>
                  <a:pt x="276176" y="315090"/>
                </a:lnTo>
                <a:lnTo>
                  <a:pt x="234053" y="287064"/>
                </a:lnTo>
                <a:lnTo>
                  <a:pt x="194729" y="258091"/>
                </a:lnTo>
                <a:lnTo>
                  <a:pt x="158369" y="228258"/>
                </a:lnTo>
                <a:lnTo>
                  <a:pt x="125137" y="197651"/>
                </a:lnTo>
                <a:lnTo>
                  <a:pt x="95198" y="166356"/>
                </a:lnTo>
                <a:lnTo>
                  <a:pt x="51224" y="110193"/>
                </a:lnTo>
                <a:lnTo>
                  <a:pt x="18722" y="52646"/>
                </a:lnTo>
                <a:lnTo>
                  <a:pt x="3817" y="13743"/>
                </a:lnTo>
                <a:lnTo>
                  <a:pt x="2404" y="8856"/>
                </a:lnTo>
                <a:lnTo>
                  <a:pt x="1697" y="6412"/>
                </a:lnTo>
                <a:lnTo>
                  <a:pt x="1024" y="3967"/>
                </a:lnTo>
                <a:lnTo>
                  <a:pt x="386" y="1521"/>
                </a:lnTo>
                <a:lnTo>
                  <a:pt x="0" y="0"/>
                </a:lnTo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85002" y="3160846"/>
            <a:ext cx="42545" cy="61594"/>
          </a:xfrm>
          <a:custGeom>
            <a:avLst/>
            <a:gdLst/>
            <a:ahLst/>
            <a:cxnLst/>
            <a:rect l="l" t="t" r="r" b="b"/>
            <a:pathLst>
              <a:path w="42545" h="61594">
                <a:moveTo>
                  <a:pt x="0" y="61114"/>
                </a:moveTo>
                <a:lnTo>
                  <a:pt x="13729" y="0"/>
                </a:lnTo>
                <a:lnTo>
                  <a:pt x="32925" y="37130"/>
                </a:lnTo>
                <a:lnTo>
                  <a:pt x="18511" y="37130"/>
                </a:lnTo>
                <a:lnTo>
                  <a:pt x="0" y="61114"/>
                </a:lnTo>
                <a:close/>
              </a:path>
              <a:path w="42545" h="61594">
                <a:moveTo>
                  <a:pt x="42495" y="55641"/>
                </a:moveTo>
                <a:lnTo>
                  <a:pt x="18511" y="37130"/>
                </a:lnTo>
                <a:lnTo>
                  <a:pt x="32925" y="37130"/>
                </a:lnTo>
                <a:lnTo>
                  <a:pt x="42495" y="55641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85002" y="3160846"/>
            <a:ext cx="42545" cy="61594"/>
          </a:xfrm>
          <a:custGeom>
            <a:avLst/>
            <a:gdLst/>
            <a:ahLst/>
            <a:cxnLst/>
            <a:rect l="l" t="t" r="r" b="b"/>
            <a:pathLst>
              <a:path w="42545" h="61594">
                <a:moveTo>
                  <a:pt x="18511" y="37130"/>
                </a:moveTo>
                <a:lnTo>
                  <a:pt x="42495" y="55641"/>
                </a:lnTo>
                <a:lnTo>
                  <a:pt x="13729" y="0"/>
                </a:lnTo>
                <a:lnTo>
                  <a:pt x="0" y="61114"/>
                </a:lnTo>
                <a:lnTo>
                  <a:pt x="18511" y="37130"/>
                </a:lnTo>
                <a:close/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25348" y="3407624"/>
            <a:ext cx="713105" cy="696595"/>
          </a:xfrm>
          <a:custGeom>
            <a:avLst/>
            <a:gdLst/>
            <a:ahLst/>
            <a:cxnLst/>
            <a:rect l="l" t="t" r="r" b="b"/>
            <a:pathLst>
              <a:path w="713104" h="696595">
                <a:moveTo>
                  <a:pt x="356399" y="696299"/>
                </a:moveTo>
                <a:lnTo>
                  <a:pt x="308038" y="693121"/>
                </a:lnTo>
                <a:lnTo>
                  <a:pt x="261654" y="683863"/>
                </a:lnTo>
                <a:lnTo>
                  <a:pt x="217672" y="668940"/>
                </a:lnTo>
                <a:lnTo>
                  <a:pt x="176517" y="648767"/>
                </a:lnTo>
                <a:lnTo>
                  <a:pt x="138614" y="623758"/>
                </a:lnTo>
                <a:lnTo>
                  <a:pt x="104387" y="594329"/>
                </a:lnTo>
                <a:lnTo>
                  <a:pt x="74260" y="560894"/>
                </a:lnTo>
                <a:lnTo>
                  <a:pt x="48658" y="523868"/>
                </a:lnTo>
                <a:lnTo>
                  <a:pt x="28007" y="483665"/>
                </a:lnTo>
                <a:lnTo>
                  <a:pt x="12730" y="440702"/>
                </a:lnTo>
                <a:lnTo>
                  <a:pt x="3253" y="395391"/>
                </a:lnTo>
                <a:lnTo>
                  <a:pt x="0" y="348149"/>
                </a:lnTo>
                <a:lnTo>
                  <a:pt x="3253" y="300908"/>
                </a:lnTo>
                <a:lnTo>
                  <a:pt x="12730" y="255597"/>
                </a:lnTo>
                <a:lnTo>
                  <a:pt x="28007" y="212634"/>
                </a:lnTo>
                <a:lnTo>
                  <a:pt x="48658" y="172431"/>
                </a:lnTo>
                <a:lnTo>
                  <a:pt x="74260" y="135405"/>
                </a:lnTo>
                <a:lnTo>
                  <a:pt x="104387" y="101970"/>
                </a:lnTo>
                <a:lnTo>
                  <a:pt x="138614" y="72541"/>
                </a:lnTo>
                <a:lnTo>
                  <a:pt x="176517" y="47532"/>
                </a:lnTo>
                <a:lnTo>
                  <a:pt x="217672" y="27359"/>
                </a:lnTo>
                <a:lnTo>
                  <a:pt x="261654" y="12436"/>
                </a:lnTo>
                <a:lnTo>
                  <a:pt x="308038" y="3178"/>
                </a:lnTo>
                <a:lnTo>
                  <a:pt x="356399" y="0"/>
                </a:lnTo>
                <a:lnTo>
                  <a:pt x="404761" y="3178"/>
                </a:lnTo>
                <a:lnTo>
                  <a:pt x="451145" y="12436"/>
                </a:lnTo>
                <a:lnTo>
                  <a:pt x="495126" y="27359"/>
                </a:lnTo>
                <a:lnTo>
                  <a:pt x="536281" y="47532"/>
                </a:lnTo>
                <a:lnTo>
                  <a:pt x="574185" y="72541"/>
                </a:lnTo>
                <a:lnTo>
                  <a:pt x="608412" y="101970"/>
                </a:lnTo>
                <a:lnTo>
                  <a:pt x="638539" y="135405"/>
                </a:lnTo>
                <a:lnTo>
                  <a:pt x="664140" y="172431"/>
                </a:lnTo>
                <a:lnTo>
                  <a:pt x="684792" y="212634"/>
                </a:lnTo>
                <a:lnTo>
                  <a:pt x="700069" y="255597"/>
                </a:lnTo>
                <a:lnTo>
                  <a:pt x="709546" y="300908"/>
                </a:lnTo>
                <a:lnTo>
                  <a:pt x="712799" y="348149"/>
                </a:lnTo>
                <a:lnTo>
                  <a:pt x="709546" y="395391"/>
                </a:lnTo>
                <a:lnTo>
                  <a:pt x="700069" y="440702"/>
                </a:lnTo>
                <a:lnTo>
                  <a:pt x="684792" y="483665"/>
                </a:lnTo>
                <a:lnTo>
                  <a:pt x="664140" y="523868"/>
                </a:lnTo>
                <a:lnTo>
                  <a:pt x="638539" y="560894"/>
                </a:lnTo>
                <a:lnTo>
                  <a:pt x="608412" y="594329"/>
                </a:lnTo>
                <a:lnTo>
                  <a:pt x="574185" y="623758"/>
                </a:lnTo>
                <a:lnTo>
                  <a:pt x="536281" y="648767"/>
                </a:lnTo>
                <a:lnTo>
                  <a:pt x="495126" y="668940"/>
                </a:lnTo>
                <a:lnTo>
                  <a:pt x="451145" y="683863"/>
                </a:lnTo>
                <a:lnTo>
                  <a:pt x="404761" y="693121"/>
                </a:lnTo>
                <a:lnTo>
                  <a:pt x="356399" y="696299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30443" y="3615385"/>
            <a:ext cx="302895" cy="73025"/>
          </a:xfrm>
          <a:custGeom>
            <a:avLst/>
            <a:gdLst/>
            <a:ahLst/>
            <a:cxnLst/>
            <a:rect l="l" t="t" r="r" b="b"/>
            <a:pathLst>
              <a:path w="302895" h="73025">
                <a:moveTo>
                  <a:pt x="37124" y="72531"/>
                </a:moveTo>
                <a:lnTo>
                  <a:pt x="22674" y="69681"/>
                </a:lnTo>
                <a:lnTo>
                  <a:pt x="10873" y="61909"/>
                </a:lnTo>
                <a:lnTo>
                  <a:pt x="2917" y="50381"/>
                </a:lnTo>
                <a:lnTo>
                  <a:pt x="0" y="36265"/>
                </a:lnTo>
                <a:lnTo>
                  <a:pt x="2917" y="22149"/>
                </a:lnTo>
                <a:lnTo>
                  <a:pt x="10873" y="10621"/>
                </a:lnTo>
                <a:lnTo>
                  <a:pt x="22674" y="2849"/>
                </a:lnTo>
                <a:lnTo>
                  <a:pt x="37124" y="0"/>
                </a:lnTo>
                <a:lnTo>
                  <a:pt x="51575" y="2849"/>
                </a:lnTo>
                <a:lnTo>
                  <a:pt x="63376" y="10621"/>
                </a:lnTo>
                <a:lnTo>
                  <a:pt x="71332" y="22149"/>
                </a:lnTo>
                <a:lnTo>
                  <a:pt x="74249" y="36265"/>
                </a:lnTo>
                <a:lnTo>
                  <a:pt x="71332" y="50381"/>
                </a:lnTo>
                <a:lnTo>
                  <a:pt x="63376" y="61909"/>
                </a:lnTo>
                <a:lnTo>
                  <a:pt x="51575" y="69681"/>
                </a:lnTo>
                <a:lnTo>
                  <a:pt x="37124" y="72531"/>
                </a:lnTo>
                <a:close/>
              </a:path>
              <a:path w="302895" h="73025">
                <a:moveTo>
                  <a:pt x="265484" y="72531"/>
                </a:moveTo>
                <a:lnTo>
                  <a:pt x="251033" y="69681"/>
                </a:lnTo>
                <a:lnTo>
                  <a:pt x="239233" y="61909"/>
                </a:lnTo>
                <a:lnTo>
                  <a:pt x="231276" y="50381"/>
                </a:lnTo>
                <a:lnTo>
                  <a:pt x="228359" y="36265"/>
                </a:lnTo>
                <a:lnTo>
                  <a:pt x="231276" y="22149"/>
                </a:lnTo>
                <a:lnTo>
                  <a:pt x="239233" y="10621"/>
                </a:lnTo>
                <a:lnTo>
                  <a:pt x="251033" y="2849"/>
                </a:lnTo>
                <a:lnTo>
                  <a:pt x="265484" y="0"/>
                </a:lnTo>
                <a:lnTo>
                  <a:pt x="279935" y="2849"/>
                </a:lnTo>
                <a:lnTo>
                  <a:pt x="291735" y="10621"/>
                </a:lnTo>
                <a:lnTo>
                  <a:pt x="299691" y="22149"/>
                </a:lnTo>
                <a:lnTo>
                  <a:pt x="302609" y="36265"/>
                </a:lnTo>
                <a:lnTo>
                  <a:pt x="299691" y="50381"/>
                </a:lnTo>
                <a:lnTo>
                  <a:pt x="291735" y="61909"/>
                </a:lnTo>
                <a:lnTo>
                  <a:pt x="279935" y="69681"/>
                </a:lnTo>
                <a:lnTo>
                  <a:pt x="265484" y="72531"/>
                </a:lnTo>
                <a:close/>
              </a:path>
            </a:pathLst>
          </a:custGeom>
          <a:solidFill>
            <a:srgbClr val="346AC3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25680" y="3610623"/>
            <a:ext cx="83774" cy="82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54040" y="3610623"/>
            <a:ext cx="83774" cy="82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488577" y="3907604"/>
            <a:ext cx="386080" cy="64135"/>
          </a:xfrm>
          <a:custGeom>
            <a:avLst/>
            <a:gdLst/>
            <a:ahLst/>
            <a:cxnLst/>
            <a:rect l="l" t="t" r="r" b="b"/>
            <a:pathLst>
              <a:path w="386079" h="64135">
                <a:moveTo>
                  <a:pt x="0" y="0"/>
                </a:moveTo>
                <a:lnTo>
                  <a:pt x="42921" y="25599"/>
                </a:lnTo>
                <a:lnTo>
                  <a:pt x="85831" y="44798"/>
                </a:lnTo>
                <a:lnTo>
                  <a:pt x="128730" y="57597"/>
                </a:lnTo>
                <a:lnTo>
                  <a:pt x="171618" y="63997"/>
                </a:lnTo>
                <a:lnTo>
                  <a:pt x="214494" y="63997"/>
                </a:lnTo>
                <a:lnTo>
                  <a:pt x="257360" y="57597"/>
                </a:lnTo>
                <a:lnTo>
                  <a:pt x="300215" y="44798"/>
                </a:lnTo>
                <a:lnTo>
                  <a:pt x="343058" y="25599"/>
                </a:lnTo>
                <a:lnTo>
                  <a:pt x="385891" y="0"/>
                </a:lnTo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25348" y="3407624"/>
            <a:ext cx="713105" cy="696595"/>
          </a:xfrm>
          <a:custGeom>
            <a:avLst/>
            <a:gdLst/>
            <a:ahLst/>
            <a:cxnLst/>
            <a:rect l="l" t="t" r="r" b="b"/>
            <a:pathLst>
              <a:path w="713104" h="696595">
                <a:moveTo>
                  <a:pt x="0" y="348149"/>
                </a:moveTo>
                <a:lnTo>
                  <a:pt x="3253" y="300908"/>
                </a:lnTo>
                <a:lnTo>
                  <a:pt x="12730" y="255597"/>
                </a:lnTo>
                <a:lnTo>
                  <a:pt x="28007" y="212634"/>
                </a:lnTo>
                <a:lnTo>
                  <a:pt x="48658" y="172431"/>
                </a:lnTo>
                <a:lnTo>
                  <a:pt x="74260" y="135405"/>
                </a:lnTo>
                <a:lnTo>
                  <a:pt x="104387" y="101970"/>
                </a:lnTo>
                <a:lnTo>
                  <a:pt x="138614" y="72541"/>
                </a:lnTo>
                <a:lnTo>
                  <a:pt x="176517" y="47532"/>
                </a:lnTo>
                <a:lnTo>
                  <a:pt x="217672" y="27359"/>
                </a:lnTo>
                <a:lnTo>
                  <a:pt x="261654" y="12436"/>
                </a:lnTo>
                <a:lnTo>
                  <a:pt x="308038" y="3178"/>
                </a:lnTo>
                <a:lnTo>
                  <a:pt x="356399" y="0"/>
                </a:lnTo>
                <a:lnTo>
                  <a:pt x="404761" y="3178"/>
                </a:lnTo>
                <a:lnTo>
                  <a:pt x="451145" y="12436"/>
                </a:lnTo>
                <a:lnTo>
                  <a:pt x="495126" y="27359"/>
                </a:lnTo>
                <a:lnTo>
                  <a:pt x="536281" y="47532"/>
                </a:lnTo>
                <a:lnTo>
                  <a:pt x="574185" y="72541"/>
                </a:lnTo>
                <a:lnTo>
                  <a:pt x="608412" y="101970"/>
                </a:lnTo>
                <a:lnTo>
                  <a:pt x="638539" y="135405"/>
                </a:lnTo>
                <a:lnTo>
                  <a:pt x="664140" y="172431"/>
                </a:lnTo>
                <a:lnTo>
                  <a:pt x="684792" y="212634"/>
                </a:lnTo>
                <a:lnTo>
                  <a:pt x="700069" y="255597"/>
                </a:lnTo>
                <a:lnTo>
                  <a:pt x="709546" y="300908"/>
                </a:lnTo>
                <a:lnTo>
                  <a:pt x="712799" y="348149"/>
                </a:lnTo>
                <a:lnTo>
                  <a:pt x="709546" y="395391"/>
                </a:lnTo>
                <a:lnTo>
                  <a:pt x="700069" y="440702"/>
                </a:lnTo>
                <a:lnTo>
                  <a:pt x="684792" y="483665"/>
                </a:lnTo>
                <a:lnTo>
                  <a:pt x="664140" y="523868"/>
                </a:lnTo>
                <a:lnTo>
                  <a:pt x="638539" y="560894"/>
                </a:lnTo>
                <a:lnTo>
                  <a:pt x="608412" y="594329"/>
                </a:lnTo>
                <a:lnTo>
                  <a:pt x="574185" y="623758"/>
                </a:lnTo>
                <a:lnTo>
                  <a:pt x="536281" y="648767"/>
                </a:lnTo>
                <a:lnTo>
                  <a:pt x="495126" y="668940"/>
                </a:lnTo>
                <a:lnTo>
                  <a:pt x="451145" y="683863"/>
                </a:lnTo>
                <a:lnTo>
                  <a:pt x="404761" y="693121"/>
                </a:lnTo>
                <a:lnTo>
                  <a:pt x="356399" y="696299"/>
                </a:lnTo>
                <a:lnTo>
                  <a:pt x="308038" y="693121"/>
                </a:lnTo>
                <a:lnTo>
                  <a:pt x="261654" y="683863"/>
                </a:lnTo>
                <a:lnTo>
                  <a:pt x="217672" y="668940"/>
                </a:lnTo>
                <a:lnTo>
                  <a:pt x="176517" y="648767"/>
                </a:lnTo>
                <a:lnTo>
                  <a:pt x="138614" y="623758"/>
                </a:lnTo>
                <a:lnTo>
                  <a:pt x="104387" y="594329"/>
                </a:lnTo>
                <a:lnTo>
                  <a:pt x="74260" y="560894"/>
                </a:lnTo>
                <a:lnTo>
                  <a:pt x="48658" y="523868"/>
                </a:lnTo>
                <a:lnTo>
                  <a:pt x="28007" y="483665"/>
                </a:lnTo>
                <a:lnTo>
                  <a:pt x="12730" y="440702"/>
                </a:lnTo>
                <a:lnTo>
                  <a:pt x="3253" y="395391"/>
                </a:lnTo>
                <a:lnTo>
                  <a:pt x="0" y="348149"/>
                </a:lnTo>
                <a:close/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06348" y="3755774"/>
            <a:ext cx="819150" cy="0"/>
          </a:xfrm>
          <a:custGeom>
            <a:avLst/>
            <a:gdLst/>
            <a:ahLst/>
            <a:cxnLst/>
            <a:rect l="l" t="t" r="r" b="b"/>
            <a:pathLst>
              <a:path w="819150">
                <a:moveTo>
                  <a:pt x="8189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10372" y="3714783"/>
            <a:ext cx="105500" cy="81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66924" y="1474387"/>
            <a:ext cx="1225550" cy="1121410"/>
          </a:xfrm>
          <a:custGeom>
            <a:avLst/>
            <a:gdLst/>
            <a:ahLst/>
            <a:cxnLst/>
            <a:rect l="l" t="t" r="r" b="b"/>
            <a:pathLst>
              <a:path w="1225550" h="1121410">
                <a:moveTo>
                  <a:pt x="1129629" y="1120799"/>
                </a:moveTo>
                <a:lnTo>
                  <a:pt x="95570" y="1120799"/>
                </a:lnTo>
                <a:lnTo>
                  <a:pt x="58370" y="1113289"/>
                </a:lnTo>
                <a:lnTo>
                  <a:pt x="27991" y="1092807"/>
                </a:lnTo>
                <a:lnTo>
                  <a:pt x="7510" y="1062429"/>
                </a:lnTo>
                <a:lnTo>
                  <a:pt x="0" y="1025229"/>
                </a:lnTo>
                <a:lnTo>
                  <a:pt x="0" y="95570"/>
                </a:lnTo>
                <a:lnTo>
                  <a:pt x="7510" y="58370"/>
                </a:lnTo>
                <a:lnTo>
                  <a:pt x="27991" y="27991"/>
                </a:lnTo>
                <a:lnTo>
                  <a:pt x="58370" y="7510"/>
                </a:lnTo>
                <a:lnTo>
                  <a:pt x="95570" y="0"/>
                </a:lnTo>
                <a:lnTo>
                  <a:pt x="1129629" y="0"/>
                </a:lnTo>
                <a:lnTo>
                  <a:pt x="1182652" y="16056"/>
                </a:lnTo>
                <a:lnTo>
                  <a:pt x="1217925" y="58997"/>
                </a:lnTo>
                <a:lnTo>
                  <a:pt x="1225199" y="95570"/>
                </a:lnTo>
                <a:lnTo>
                  <a:pt x="1225199" y="1025229"/>
                </a:lnTo>
                <a:lnTo>
                  <a:pt x="1217689" y="1062429"/>
                </a:lnTo>
                <a:lnTo>
                  <a:pt x="1197208" y="1092807"/>
                </a:lnTo>
                <a:lnTo>
                  <a:pt x="1166829" y="1113289"/>
                </a:lnTo>
                <a:lnTo>
                  <a:pt x="1129629" y="1120799"/>
                </a:lnTo>
                <a:close/>
              </a:path>
            </a:pathLst>
          </a:custGeom>
          <a:solidFill>
            <a:srgbClr val="EBA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307311" y="1570324"/>
            <a:ext cx="94424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5" dirty="0">
                <a:solidFill>
                  <a:srgbClr val="FFFFFF"/>
                </a:solidFill>
                <a:latin typeface="Lucida Sans"/>
                <a:cs typeface="Lucida Sans"/>
              </a:rPr>
              <a:t>Monitoring</a:t>
            </a:r>
            <a:r>
              <a:rPr sz="100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Task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21412" y="2305724"/>
            <a:ext cx="916305" cy="215900"/>
          </a:xfrm>
          <a:custGeom>
            <a:avLst/>
            <a:gdLst/>
            <a:ahLst/>
            <a:cxnLst/>
            <a:rect l="l" t="t" r="r" b="b"/>
            <a:pathLst>
              <a:path w="916304" h="215900">
                <a:moveTo>
                  <a:pt x="897832" y="215399"/>
                </a:moveTo>
                <a:lnTo>
                  <a:pt x="18367" y="215399"/>
                </a:lnTo>
                <a:lnTo>
                  <a:pt x="11217" y="213956"/>
                </a:lnTo>
                <a:lnTo>
                  <a:pt x="5379" y="210020"/>
                </a:lnTo>
                <a:lnTo>
                  <a:pt x="1443" y="204182"/>
                </a:lnTo>
                <a:lnTo>
                  <a:pt x="0" y="197032"/>
                </a:lnTo>
                <a:lnTo>
                  <a:pt x="0" y="18367"/>
                </a:lnTo>
                <a:lnTo>
                  <a:pt x="1443" y="11217"/>
                </a:lnTo>
                <a:lnTo>
                  <a:pt x="5379" y="5379"/>
                </a:lnTo>
                <a:lnTo>
                  <a:pt x="11217" y="1443"/>
                </a:lnTo>
                <a:lnTo>
                  <a:pt x="18367" y="0"/>
                </a:lnTo>
                <a:lnTo>
                  <a:pt x="902704" y="0"/>
                </a:lnTo>
                <a:lnTo>
                  <a:pt x="907375" y="1935"/>
                </a:lnTo>
                <a:lnTo>
                  <a:pt x="914264" y="8824"/>
                </a:lnTo>
                <a:lnTo>
                  <a:pt x="916199" y="13495"/>
                </a:lnTo>
                <a:lnTo>
                  <a:pt x="916199" y="197032"/>
                </a:lnTo>
                <a:lnTo>
                  <a:pt x="914756" y="204182"/>
                </a:lnTo>
                <a:lnTo>
                  <a:pt x="910820" y="210020"/>
                </a:lnTo>
                <a:lnTo>
                  <a:pt x="904982" y="213956"/>
                </a:lnTo>
                <a:lnTo>
                  <a:pt x="897832" y="215399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588195" y="2319445"/>
            <a:ext cx="3829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Server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540249" y="3025625"/>
            <a:ext cx="554355" cy="387350"/>
          </a:xfrm>
          <a:custGeom>
            <a:avLst/>
            <a:gdLst/>
            <a:ahLst/>
            <a:cxnLst/>
            <a:rect l="l" t="t" r="r" b="b"/>
            <a:pathLst>
              <a:path w="554354" h="387350">
                <a:moveTo>
                  <a:pt x="520800" y="386999"/>
                </a:moveTo>
                <a:lnTo>
                  <a:pt x="32999" y="386999"/>
                </a:lnTo>
                <a:lnTo>
                  <a:pt x="20154" y="384406"/>
                </a:lnTo>
                <a:lnTo>
                  <a:pt x="9665" y="377334"/>
                </a:lnTo>
                <a:lnTo>
                  <a:pt x="2593" y="366845"/>
                </a:lnTo>
                <a:lnTo>
                  <a:pt x="0" y="354000"/>
                </a:lnTo>
                <a:lnTo>
                  <a:pt x="0" y="32999"/>
                </a:lnTo>
                <a:lnTo>
                  <a:pt x="2593" y="20154"/>
                </a:lnTo>
                <a:lnTo>
                  <a:pt x="9665" y="9665"/>
                </a:lnTo>
                <a:lnTo>
                  <a:pt x="20154" y="2593"/>
                </a:lnTo>
                <a:lnTo>
                  <a:pt x="32999" y="0"/>
                </a:lnTo>
                <a:lnTo>
                  <a:pt x="529552" y="0"/>
                </a:lnTo>
                <a:lnTo>
                  <a:pt x="537945" y="3476"/>
                </a:lnTo>
                <a:lnTo>
                  <a:pt x="550323" y="15853"/>
                </a:lnTo>
                <a:lnTo>
                  <a:pt x="553799" y="24247"/>
                </a:lnTo>
                <a:lnTo>
                  <a:pt x="553799" y="354000"/>
                </a:lnTo>
                <a:lnTo>
                  <a:pt x="551206" y="366845"/>
                </a:lnTo>
                <a:lnTo>
                  <a:pt x="544134" y="377334"/>
                </a:lnTo>
                <a:lnTo>
                  <a:pt x="533645" y="384406"/>
                </a:lnTo>
                <a:lnTo>
                  <a:pt x="520800" y="386999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675454" y="3125145"/>
            <a:ext cx="2838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0" dirty="0">
                <a:solidFill>
                  <a:srgbClr val="FFFFFF"/>
                </a:solidFill>
                <a:latin typeface="Lucida Sans"/>
                <a:cs typeface="Lucida Sans"/>
              </a:rPr>
              <a:t>Stub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079989" y="2413324"/>
            <a:ext cx="395605" cy="800735"/>
          </a:xfrm>
          <a:custGeom>
            <a:avLst/>
            <a:gdLst/>
            <a:ahLst/>
            <a:cxnLst/>
            <a:rect l="l" t="t" r="r" b="b"/>
            <a:pathLst>
              <a:path w="395604" h="800735">
                <a:moveTo>
                  <a:pt x="395200" y="800377"/>
                </a:moveTo>
                <a:lnTo>
                  <a:pt x="391644" y="799777"/>
                </a:lnTo>
                <a:lnTo>
                  <a:pt x="389914" y="799473"/>
                </a:lnTo>
                <a:lnTo>
                  <a:pt x="388187" y="799159"/>
                </a:lnTo>
                <a:lnTo>
                  <a:pt x="386463" y="798833"/>
                </a:lnTo>
                <a:lnTo>
                  <a:pt x="383013" y="798182"/>
                </a:lnTo>
                <a:lnTo>
                  <a:pt x="335588" y="785881"/>
                </a:lnTo>
                <a:lnTo>
                  <a:pt x="296314" y="771175"/>
                </a:lnTo>
                <a:lnTo>
                  <a:pt x="258538" y="752929"/>
                </a:lnTo>
                <a:lnTo>
                  <a:pt x="222476" y="731436"/>
                </a:lnTo>
                <a:lnTo>
                  <a:pt x="188341" y="706993"/>
                </a:lnTo>
                <a:lnTo>
                  <a:pt x="156350" y="679893"/>
                </a:lnTo>
                <a:lnTo>
                  <a:pt x="117398" y="640140"/>
                </a:lnTo>
                <a:lnTo>
                  <a:pt x="83145" y="596888"/>
                </a:lnTo>
                <a:lnTo>
                  <a:pt x="54100" y="550839"/>
                </a:lnTo>
                <a:lnTo>
                  <a:pt x="30772" y="502692"/>
                </a:lnTo>
                <a:lnTo>
                  <a:pt x="13668" y="453145"/>
                </a:lnTo>
                <a:lnTo>
                  <a:pt x="3297" y="402899"/>
                </a:lnTo>
                <a:lnTo>
                  <a:pt x="0" y="348110"/>
                </a:lnTo>
                <a:lnTo>
                  <a:pt x="4414" y="294228"/>
                </a:lnTo>
                <a:lnTo>
                  <a:pt x="15633" y="242163"/>
                </a:lnTo>
                <a:lnTo>
                  <a:pt x="32751" y="192822"/>
                </a:lnTo>
                <a:lnTo>
                  <a:pt x="54860" y="147114"/>
                </a:lnTo>
                <a:lnTo>
                  <a:pt x="81054" y="105946"/>
                </a:lnTo>
                <a:lnTo>
                  <a:pt x="110426" y="70227"/>
                </a:lnTo>
                <a:lnTo>
                  <a:pt x="142069" y="40865"/>
                </a:lnTo>
                <a:lnTo>
                  <a:pt x="175077" y="18767"/>
                </a:lnTo>
                <a:lnTo>
                  <a:pt x="208543" y="4843"/>
                </a:lnTo>
                <a:lnTo>
                  <a:pt x="241560" y="0"/>
                </a:lnTo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52061" y="3190573"/>
            <a:ext cx="60960" cy="43180"/>
          </a:xfrm>
          <a:custGeom>
            <a:avLst/>
            <a:gdLst/>
            <a:ahLst/>
            <a:cxnLst/>
            <a:rect l="l" t="t" r="r" b="b"/>
            <a:pathLst>
              <a:path w="60960" h="43180">
                <a:moveTo>
                  <a:pt x="0" y="42698"/>
                </a:moveTo>
                <a:lnTo>
                  <a:pt x="23128" y="23128"/>
                </a:lnTo>
                <a:lnTo>
                  <a:pt x="3558" y="0"/>
                </a:lnTo>
                <a:lnTo>
                  <a:pt x="60435" y="26238"/>
                </a:lnTo>
                <a:lnTo>
                  <a:pt x="0" y="42698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452061" y="3190573"/>
            <a:ext cx="60960" cy="43180"/>
          </a:xfrm>
          <a:custGeom>
            <a:avLst/>
            <a:gdLst/>
            <a:ahLst/>
            <a:cxnLst/>
            <a:rect l="l" t="t" r="r" b="b"/>
            <a:pathLst>
              <a:path w="60960" h="43180">
                <a:moveTo>
                  <a:pt x="23128" y="23128"/>
                </a:moveTo>
                <a:lnTo>
                  <a:pt x="0" y="42698"/>
                </a:lnTo>
                <a:lnTo>
                  <a:pt x="60435" y="26238"/>
                </a:lnTo>
                <a:lnTo>
                  <a:pt x="3558" y="0"/>
                </a:lnTo>
                <a:lnTo>
                  <a:pt x="23128" y="23128"/>
                </a:lnTo>
                <a:close/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17149" y="2422733"/>
            <a:ext cx="659130" cy="603250"/>
          </a:xfrm>
          <a:custGeom>
            <a:avLst/>
            <a:gdLst/>
            <a:ahLst/>
            <a:cxnLst/>
            <a:rect l="l" t="t" r="r" b="b"/>
            <a:pathLst>
              <a:path w="659129" h="603250">
                <a:moveTo>
                  <a:pt x="0" y="602891"/>
                </a:moveTo>
                <a:lnTo>
                  <a:pt x="5972" y="562920"/>
                </a:lnTo>
                <a:lnTo>
                  <a:pt x="22936" y="526833"/>
                </a:lnTo>
                <a:lnTo>
                  <a:pt x="49460" y="494246"/>
                </a:lnTo>
                <a:lnTo>
                  <a:pt x="84115" y="464773"/>
                </a:lnTo>
                <a:lnTo>
                  <a:pt x="125471" y="438028"/>
                </a:lnTo>
                <a:lnTo>
                  <a:pt x="172097" y="413628"/>
                </a:lnTo>
                <a:lnTo>
                  <a:pt x="222563" y="391187"/>
                </a:lnTo>
                <a:lnTo>
                  <a:pt x="275439" y="370320"/>
                </a:lnTo>
                <a:lnTo>
                  <a:pt x="329294" y="350642"/>
                </a:lnTo>
                <a:lnTo>
                  <a:pt x="389342" y="329459"/>
                </a:lnTo>
                <a:lnTo>
                  <a:pt x="447210" y="308829"/>
                </a:lnTo>
                <a:lnTo>
                  <a:pt x="501291" y="288287"/>
                </a:lnTo>
                <a:lnTo>
                  <a:pt x="549977" y="267367"/>
                </a:lnTo>
                <a:lnTo>
                  <a:pt x="591657" y="245605"/>
                </a:lnTo>
                <a:lnTo>
                  <a:pt x="624725" y="222536"/>
                </a:lnTo>
                <a:lnTo>
                  <a:pt x="658588" y="170616"/>
                </a:lnTo>
                <a:lnTo>
                  <a:pt x="656737" y="141175"/>
                </a:lnTo>
                <a:lnTo>
                  <a:pt x="620012" y="80431"/>
                </a:lnTo>
                <a:lnTo>
                  <a:pt x="588781" y="52252"/>
                </a:lnTo>
                <a:lnTo>
                  <a:pt x="551403" y="27618"/>
                </a:lnTo>
                <a:lnTo>
                  <a:pt x="509698" y="8088"/>
                </a:lnTo>
                <a:lnTo>
                  <a:pt x="487792" y="726"/>
                </a:lnTo>
                <a:lnTo>
                  <a:pt x="485204" y="0"/>
                </a:lnTo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65308" y="2404620"/>
            <a:ext cx="61594" cy="42545"/>
          </a:xfrm>
          <a:custGeom>
            <a:avLst/>
            <a:gdLst/>
            <a:ahLst/>
            <a:cxnLst/>
            <a:rect l="l" t="t" r="r" b="b"/>
            <a:pathLst>
              <a:path w="61595" h="42544">
                <a:moveTo>
                  <a:pt x="55158" y="42399"/>
                </a:moveTo>
                <a:lnTo>
                  <a:pt x="0" y="12717"/>
                </a:lnTo>
                <a:lnTo>
                  <a:pt x="61332" y="0"/>
                </a:lnTo>
                <a:lnTo>
                  <a:pt x="37046" y="18112"/>
                </a:lnTo>
                <a:lnTo>
                  <a:pt x="55158" y="42399"/>
                </a:lnTo>
                <a:close/>
              </a:path>
            </a:pathLst>
          </a:custGeom>
          <a:solidFill>
            <a:srgbClr val="2DA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65308" y="2404620"/>
            <a:ext cx="61594" cy="42545"/>
          </a:xfrm>
          <a:custGeom>
            <a:avLst/>
            <a:gdLst/>
            <a:ahLst/>
            <a:cxnLst/>
            <a:rect l="l" t="t" r="r" b="b"/>
            <a:pathLst>
              <a:path w="61595" h="42544">
                <a:moveTo>
                  <a:pt x="37046" y="18112"/>
                </a:moveTo>
                <a:lnTo>
                  <a:pt x="61332" y="0"/>
                </a:lnTo>
                <a:lnTo>
                  <a:pt x="0" y="12717"/>
                </a:lnTo>
                <a:lnTo>
                  <a:pt x="55158" y="42399"/>
                </a:lnTo>
                <a:lnTo>
                  <a:pt x="37046" y="18112"/>
                </a:lnTo>
                <a:close/>
              </a:path>
            </a:pathLst>
          </a:custGeom>
          <a:ln w="19049">
            <a:solidFill>
              <a:srgbClr val="2DA6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1408665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2433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80" dirty="0">
                <a:solidFill>
                  <a:srgbClr val="757879"/>
                </a:solidFill>
                <a:latin typeface="Lucida Sans"/>
                <a:cs typeface="Lucida Sans"/>
              </a:rPr>
              <a:t>gRPC:</a:t>
            </a:r>
            <a:r>
              <a:rPr sz="2400" b="0" spc="-1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35" dirty="0">
                <a:solidFill>
                  <a:srgbClr val="757879"/>
                </a:solidFill>
                <a:latin typeface="Lucida Sans"/>
                <a:cs typeface="Lucida Sans"/>
              </a:rPr>
              <a:t>Motivation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8146" y="1219486"/>
            <a:ext cx="4753610" cy="2787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marR="272415" indent="-351790">
              <a:lnSpc>
                <a:spcPct val="113300"/>
              </a:lnSpc>
              <a:spcBef>
                <a:spcPts val="100"/>
              </a:spcBef>
              <a:buFont typeface="Arial"/>
              <a:buChar char="●"/>
              <a:tabLst>
                <a:tab pos="376555" algn="l"/>
                <a:tab pos="377190" algn="l"/>
              </a:tabLst>
            </a:pPr>
            <a:r>
              <a:rPr sz="1600" b="1" spc="-50" dirty="0">
                <a:solidFill>
                  <a:srgbClr val="757879"/>
                </a:solidFill>
                <a:latin typeface="Lucida Sans"/>
                <a:cs typeface="Lucida Sans"/>
              </a:rPr>
              <a:t>Google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has </a:t>
            </a: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had </a:t>
            </a:r>
            <a:r>
              <a:rPr sz="1600" b="1" spc="-110" dirty="0">
                <a:solidFill>
                  <a:srgbClr val="757879"/>
                </a:solidFill>
                <a:latin typeface="Lucida Sans"/>
                <a:cs typeface="Lucida Sans"/>
              </a:rPr>
              <a:t>4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generations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of</a:t>
            </a:r>
            <a:r>
              <a:rPr sz="1600" b="1" spc="-37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5" dirty="0">
                <a:solidFill>
                  <a:srgbClr val="757879"/>
                </a:solidFill>
                <a:latin typeface="Lucida Sans"/>
                <a:cs typeface="Lucida Sans"/>
              </a:rPr>
              <a:t>internal  </a:t>
            </a:r>
            <a:r>
              <a:rPr sz="1600" b="1" spc="-55" dirty="0">
                <a:solidFill>
                  <a:srgbClr val="757879"/>
                </a:solidFill>
                <a:latin typeface="Lucida Sans"/>
                <a:cs typeface="Lucida Sans"/>
              </a:rPr>
              <a:t>RPC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systems,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called</a:t>
            </a:r>
            <a:r>
              <a:rPr sz="1600" b="1" spc="-21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Stubby</a:t>
            </a:r>
            <a:endParaRPr sz="1600">
              <a:latin typeface="Lucida Sans"/>
              <a:cs typeface="Lucida Sans"/>
            </a:endParaRPr>
          </a:p>
          <a:p>
            <a:pPr marL="833755" marR="155575" lvl="1" indent="-351790">
              <a:lnSpc>
                <a:spcPct val="113300"/>
              </a:lnSpc>
              <a:buFont typeface="Arial"/>
              <a:buChar char="○"/>
              <a:tabLst>
                <a:tab pos="833755" algn="l"/>
                <a:tab pos="834390" algn="l"/>
              </a:tabLst>
            </a:pPr>
            <a:r>
              <a:rPr sz="1600" spc="-75" dirty="0">
                <a:solidFill>
                  <a:srgbClr val="757879"/>
                </a:solidFill>
                <a:latin typeface="Lucida Sans"/>
                <a:cs typeface="Lucida Sans"/>
              </a:rPr>
              <a:t>All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production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applications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21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systems 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built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using</a:t>
            </a:r>
            <a:r>
              <a:rPr sz="1600" spc="-15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RPCs</a:t>
            </a:r>
            <a:endParaRPr sz="1600">
              <a:latin typeface="Lucida Sans"/>
              <a:cs typeface="Lucida Sans"/>
            </a:endParaRPr>
          </a:p>
          <a:p>
            <a:pPr marL="8337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33755" algn="l"/>
                <a:tab pos="834390" algn="l"/>
              </a:tabLst>
            </a:pPr>
            <a:r>
              <a:rPr sz="1600" spc="-10" dirty="0">
                <a:solidFill>
                  <a:srgbClr val="757879"/>
                </a:solidFill>
                <a:latin typeface="Lucida Sans"/>
                <a:cs typeface="Lucida Sans"/>
              </a:rPr>
              <a:t>Over </a:t>
            </a:r>
            <a:r>
              <a:rPr sz="1600" spc="-80" dirty="0">
                <a:solidFill>
                  <a:srgbClr val="757879"/>
                </a:solidFill>
                <a:latin typeface="Lucida Sans"/>
                <a:cs typeface="Lucida Sans"/>
              </a:rPr>
              <a:t>10</a:t>
            </a:r>
            <a:r>
              <a:rPr sz="1575" spc="-120" baseline="31746" dirty="0">
                <a:solidFill>
                  <a:srgbClr val="757879"/>
                </a:solidFill>
                <a:latin typeface="Lucida Sans"/>
                <a:cs typeface="Lucida Sans"/>
              </a:rPr>
              <a:t>10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RPCs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per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second,</a:t>
            </a:r>
            <a:r>
              <a:rPr sz="1600" spc="-17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fleetwide</a:t>
            </a:r>
            <a:endParaRPr sz="1600">
              <a:latin typeface="Lucida Sans"/>
              <a:cs typeface="Lucida Sans"/>
            </a:endParaRPr>
          </a:p>
          <a:p>
            <a:pPr marL="8337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33755" algn="l"/>
                <a:tab pos="834390" algn="l"/>
              </a:tabLst>
            </a:pP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APIs for </a:t>
            </a:r>
            <a:r>
              <a:rPr sz="1600" spc="-110" dirty="0">
                <a:solidFill>
                  <a:srgbClr val="757879"/>
                </a:solidFill>
                <a:latin typeface="Lucida Sans"/>
                <a:cs typeface="Lucida Sans"/>
              </a:rPr>
              <a:t>C++,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Java,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Python,</a:t>
            </a:r>
            <a:r>
              <a:rPr sz="1600" spc="-2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" dirty="0">
                <a:solidFill>
                  <a:srgbClr val="757879"/>
                </a:solidFill>
                <a:latin typeface="Lucida Sans"/>
                <a:cs typeface="Lucida Sans"/>
              </a:rPr>
              <a:t>Go</a:t>
            </a:r>
            <a:endParaRPr sz="1600">
              <a:latin typeface="Lucida Sans"/>
              <a:cs typeface="Lucida Sans"/>
            </a:endParaRPr>
          </a:p>
          <a:p>
            <a:pPr marL="833755" marR="17780" lvl="1" indent="-351790">
              <a:lnSpc>
                <a:spcPct val="113300"/>
              </a:lnSpc>
              <a:buFont typeface="Arial"/>
              <a:buChar char="○"/>
              <a:tabLst>
                <a:tab pos="833755" algn="l"/>
                <a:tab pos="834390" algn="l"/>
              </a:tabLst>
            </a:pP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Not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suitable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open-source</a:t>
            </a:r>
            <a:r>
              <a:rPr sz="1600" spc="-3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community!  </a:t>
            </a:r>
            <a:r>
              <a:rPr sz="1600" spc="-75" dirty="0">
                <a:solidFill>
                  <a:srgbClr val="757879"/>
                </a:solidFill>
                <a:latin typeface="Lucida Sans"/>
                <a:cs typeface="Lucida Sans"/>
              </a:rPr>
              <a:t>(Tight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coupling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with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internal</a:t>
            </a:r>
            <a:r>
              <a:rPr sz="1600" spc="-23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tools)</a:t>
            </a:r>
            <a:endParaRPr sz="1600">
              <a:latin typeface="Lucida Sans"/>
              <a:cs typeface="Lucida Sans"/>
            </a:endParaRPr>
          </a:p>
          <a:p>
            <a:pPr marL="376555" marR="403225" indent="-351790">
              <a:lnSpc>
                <a:spcPct val="113300"/>
              </a:lnSpc>
              <a:buFont typeface="Arial"/>
              <a:buChar char="●"/>
              <a:tabLst>
                <a:tab pos="376555" algn="l"/>
                <a:tab pos="377190" algn="l"/>
              </a:tabLst>
            </a:pPr>
            <a:r>
              <a:rPr sz="1600" b="1" spc="-50" dirty="0">
                <a:solidFill>
                  <a:srgbClr val="757879"/>
                </a:solidFill>
                <a:latin typeface="Lucida Sans"/>
                <a:cs typeface="Lucida Sans"/>
              </a:rPr>
              <a:t>Apply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scalability, </a:t>
            </a:r>
            <a:r>
              <a:rPr sz="1600" b="1" spc="-10" dirty="0">
                <a:solidFill>
                  <a:srgbClr val="757879"/>
                </a:solidFill>
                <a:latin typeface="Lucida Sans"/>
                <a:cs typeface="Lucida Sans"/>
              </a:rPr>
              <a:t>performance, and</a:t>
            </a:r>
            <a:r>
              <a:rPr sz="1600" b="1" spc="-34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API  </a:t>
            </a:r>
            <a:r>
              <a:rPr sz="1600" b="1" spc="-60" dirty="0">
                <a:solidFill>
                  <a:srgbClr val="757879"/>
                </a:solidFill>
                <a:latin typeface="Lucida Sans"/>
                <a:cs typeface="Lucida Sans"/>
              </a:rPr>
              <a:t>lessons </a:t>
            </a: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to external</a:t>
            </a:r>
            <a:r>
              <a:rPr sz="1600" b="1" spc="-254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open-source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54400" y="588650"/>
            <a:ext cx="3799224" cy="3988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1575501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2281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80" dirty="0">
                <a:solidFill>
                  <a:srgbClr val="757879"/>
                </a:solidFill>
                <a:latin typeface="Lucida Sans"/>
                <a:cs typeface="Lucida Sans"/>
              </a:rPr>
              <a:t>gRPC:</a:t>
            </a:r>
            <a:r>
              <a:rPr sz="2400" b="0" spc="-1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15" dirty="0">
                <a:solidFill>
                  <a:srgbClr val="757879"/>
                </a:solidFill>
                <a:latin typeface="Lucida Sans"/>
                <a:cs typeface="Lucida Sans"/>
              </a:rPr>
              <a:t>Summary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846" y="1219486"/>
            <a:ext cx="8054340" cy="3340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35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Multi-language, </a:t>
            </a:r>
            <a:r>
              <a:rPr sz="1600" b="1" spc="-10" dirty="0">
                <a:solidFill>
                  <a:srgbClr val="757879"/>
                </a:solidFill>
                <a:latin typeface="Lucida Sans"/>
                <a:cs typeface="Lucida Sans"/>
              </a:rPr>
              <a:t>multi-platform</a:t>
            </a:r>
            <a:r>
              <a:rPr sz="1600" b="1" spc="-1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framework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Native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implementations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in </a:t>
            </a:r>
            <a:r>
              <a:rPr sz="1600" spc="-110" dirty="0">
                <a:solidFill>
                  <a:srgbClr val="757879"/>
                </a:solidFill>
                <a:latin typeface="Lucida Sans"/>
                <a:cs typeface="Lucida Sans"/>
              </a:rPr>
              <a:t>C,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Java,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33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" dirty="0">
                <a:solidFill>
                  <a:srgbClr val="757879"/>
                </a:solidFill>
                <a:latin typeface="Lucida Sans"/>
                <a:cs typeface="Lucida Sans"/>
              </a:rPr>
              <a:t>Go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C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stack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wrapped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by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10" dirty="0">
                <a:solidFill>
                  <a:srgbClr val="757879"/>
                </a:solidFill>
                <a:latin typeface="Lucida Sans"/>
                <a:cs typeface="Lucida Sans"/>
              </a:rPr>
              <a:t>C++,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70" dirty="0">
                <a:solidFill>
                  <a:srgbClr val="757879"/>
                </a:solidFill>
                <a:latin typeface="Lucida Sans"/>
                <a:cs typeface="Lucida Sans"/>
              </a:rPr>
              <a:t>C#,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Node,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70" dirty="0">
                <a:solidFill>
                  <a:srgbClr val="757879"/>
                </a:solidFill>
                <a:latin typeface="Lucida Sans"/>
                <a:cs typeface="Lucida Sans"/>
              </a:rPr>
              <a:t>ObjC,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Python,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Ruby,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45" dirty="0">
                <a:solidFill>
                  <a:srgbClr val="757879"/>
                </a:solidFill>
                <a:latin typeface="Lucida Sans"/>
                <a:cs typeface="Lucida Sans"/>
              </a:rPr>
              <a:t>PHP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Platforms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supported: </a:t>
            </a:r>
            <a:r>
              <a:rPr sz="1600" spc="-65" dirty="0">
                <a:solidFill>
                  <a:srgbClr val="757879"/>
                </a:solidFill>
                <a:latin typeface="Lucida Sans"/>
                <a:cs typeface="Lucida Sans"/>
              </a:rPr>
              <a:t>Linux,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Android,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iOS,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MacOS,</a:t>
            </a:r>
            <a:r>
              <a:rPr sz="1600" spc="-35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Windows</a:t>
            </a:r>
            <a:endParaRPr sz="1600">
              <a:latin typeface="Lucida Sans"/>
              <a:cs typeface="Lucida Sans"/>
            </a:endParaRPr>
          </a:p>
          <a:p>
            <a:pPr marL="821055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i="1" spc="90" dirty="0">
                <a:solidFill>
                  <a:srgbClr val="757879"/>
                </a:solidFill>
                <a:latin typeface="Gill Sans MT"/>
                <a:cs typeface="Gill Sans MT"/>
              </a:rPr>
              <a:t>This</a:t>
            </a:r>
            <a:r>
              <a:rPr sz="1600" i="1" spc="-30" dirty="0">
                <a:solidFill>
                  <a:srgbClr val="757879"/>
                </a:solidFill>
                <a:latin typeface="Gill Sans MT"/>
                <a:cs typeface="Gill Sans MT"/>
              </a:rPr>
              <a:t> </a:t>
            </a:r>
            <a:r>
              <a:rPr sz="1600" i="1" spc="85" dirty="0">
                <a:solidFill>
                  <a:srgbClr val="757879"/>
                </a:solidFill>
                <a:latin typeface="Gill Sans MT"/>
                <a:cs typeface="Gill Sans MT"/>
              </a:rPr>
              <a:t>talk:</a:t>
            </a:r>
            <a:r>
              <a:rPr sz="1600" i="1" spc="-20" dirty="0">
                <a:solidFill>
                  <a:srgbClr val="757879"/>
                </a:solidFill>
                <a:latin typeface="Gill Sans MT"/>
                <a:cs typeface="Gill Sans MT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focus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on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05" dirty="0">
                <a:solidFill>
                  <a:srgbClr val="757879"/>
                </a:solidFill>
                <a:latin typeface="Lucida Sans"/>
                <a:cs typeface="Lucida Sans"/>
              </a:rPr>
              <a:t>C++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API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implementation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(designed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performance)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Transport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over </a:t>
            </a:r>
            <a:r>
              <a:rPr sz="1600" b="1" spc="-120" dirty="0">
                <a:solidFill>
                  <a:srgbClr val="757879"/>
                </a:solidFill>
                <a:latin typeface="Lucida Sans"/>
                <a:cs typeface="Lucida Sans"/>
              </a:rPr>
              <a:t>HTTP/2 </a:t>
            </a:r>
            <a:r>
              <a:rPr sz="1600" b="1" spc="-110" dirty="0">
                <a:solidFill>
                  <a:srgbClr val="757879"/>
                </a:solidFill>
                <a:latin typeface="Lucida Sans"/>
                <a:cs typeface="Lucida Sans"/>
              </a:rPr>
              <a:t>+</a:t>
            </a:r>
            <a:r>
              <a:rPr sz="1600" b="1" spc="-22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85" dirty="0">
                <a:solidFill>
                  <a:srgbClr val="757879"/>
                </a:solidFill>
                <a:latin typeface="Lucida Sans"/>
                <a:cs typeface="Lucida Sans"/>
              </a:rPr>
              <a:t>TLS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Leverage </a:t>
            </a:r>
            <a:r>
              <a:rPr sz="1600" spc="-65" dirty="0">
                <a:solidFill>
                  <a:srgbClr val="757879"/>
                </a:solidFill>
                <a:latin typeface="Lucida Sans"/>
                <a:cs typeface="Lucida Sans"/>
              </a:rPr>
              <a:t>existing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network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protocols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32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infrastructure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Efficient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use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of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TCP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0" dirty="0">
                <a:solidFill>
                  <a:srgbClr val="757879"/>
                </a:solidFill>
                <a:latin typeface="Lucida Sans"/>
                <a:cs typeface="Lucida Sans"/>
              </a:rPr>
              <a:t>-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1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connection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shared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across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concurrent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framed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streams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Native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support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 secure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bidirectional</a:t>
            </a:r>
            <a:r>
              <a:rPr sz="1600" spc="-3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streaming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140" dirty="0">
                <a:solidFill>
                  <a:srgbClr val="757879"/>
                </a:solidFill>
                <a:latin typeface="Lucida Sans"/>
                <a:cs typeface="Lucida Sans"/>
              </a:rPr>
              <a:t>C/C++ </a:t>
            </a:r>
            <a:r>
              <a:rPr sz="1600" b="1" spc="-5" dirty="0">
                <a:solidFill>
                  <a:srgbClr val="757879"/>
                </a:solidFill>
                <a:latin typeface="Lucida Sans"/>
                <a:cs typeface="Lucida Sans"/>
              </a:rPr>
              <a:t>implementation</a:t>
            </a:r>
            <a:r>
              <a:rPr sz="1600" b="1" spc="-65" dirty="0">
                <a:solidFill>
                  <a:srgbClr val="757879"/>
                </a:solidFill>
                <a:latin typeface="Lucida Sans"/>
                <a:cs typeface="Lucida Sans"/>
              </a:rPr>
              <a:t> goals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High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throughput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scalability,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low</a:t>
            </a:r>
            <a:r>
              <a:rPr sz="1600" spc="-33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latency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Minimal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external</a:t>
            </a:r>
            <a:r>
              <a:rPr sz="1600" spc="-16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dependencies</a:t>
            </a:r>
            <a:endParaRPr sz="16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987788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0" y="149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E4A0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4775"/>
            <a:ext cx="9143999" cy="5038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17" y="5121774"/>
            <a:ext cx="2323465" cy="0"/>
          </a:xfrm>
          <a:custGeom>
            <a:avLst/>
            <a:gdLst/>
            <a:ahLst/>
            <a:cxnLst/>
            <a:rect l="l" t="t" r="r" b="b"/>
            <a:pathLst>
              <a:path w="2323465">
                <a:moveTo>
                  <a:pt x="0" y="0"/>
                </a:moveTo>
                <a:lnTo>
                  <a:pt x="2323258" y="0"/>
                </a:lnTo>
              </a:path>
            </a:pathLst>
          </a:custGeom>
          <a:ln w="43456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23004" y="5121774"/>
            <a:ext cx="2277745" cy="0"/>
          </a:xfrm>
          <a:custGeom>
            <a:avLst/>
            <a:gdLst/>
            <a:ahLst/>
            <a:cxnLst/>
            <a:rect l="l" t="t" r="r" b="b"/>
            <a:pathLst>
              <a:path w="2277745">
                <a:moveTo>
                  <a:pt x="0" y="0"/>
                </a:moveTo>
                <a:lnTo>
                  <a:pt x="2277233" y="0"/>
                </a:lnTo>
              </a:path>
            </a:pathLst>
          </a:custGeom>
          <a:ln w="43456">
            <a:solidFill>
              <a:srgbClr val="F139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00342" y="5121774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0" y="0"/>
                </a:moveTo>
                <a:lnTo>
                  <a:pt x="2272185" y="0"/>
                </a:lnTo>
              </a:path>
            </a:pathLst>
          </a:custGeom>
          <a:ln w="43456">
            <a:solidFill>
              <a:srgbClr val="E4A0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2918" y="5121774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0" y="0"/>
                </a:moveTo>
                <a:lnTo>
                  <a:pt x="2272185" y="0"/>
                </a:lnTo>
              </a:path>
            </a:pathLst>
          </a:custGeom>
          <a:ln w="43456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1250" y="4732975"/>
            <a:ext cx="1465376" cy="182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0400" y="2223961"/>
            <a:ext cx="53111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80" dirty="0">
                <a:solidFill>
                  <a:srgbClr val="FFFFFF"/>
                </a:solidFill>
                <a:latin typeface="Lucida Sans"/>
                <a:cs typeface="Lucida Sans"/>
              </a:rPr>
              <a:t>Using </a:t>
            </a:r>
            <a:r>
              <a:rPr sz="3200" b="0" spc="-165" dirty="0">
                <a:solidFill>
                  <a:srgbClr val="FFFFFF"/>
                </a:solidFill>
                <a:latin typeface="Lucida Sans"/>
                <a:cs typeface="Lucida Sans"/>
              </a:rPr>
              <a:t>HTTP/2 </a:t>
            </a:r>
            <a:r>
              <a:rPr sz="3200" b="0" spc="-50" dirty="0">
                <a:solidFill>
                  <a:srgbClr val="FFFFFF"/>
                </a:solidFill>
                <a:latin typeface="Lucida Sans"/>
                <a:cs typeface="Lucida Sans"/>
              </a:rPr>
              <a:t>as </a:t>
            </a:r>
            <a:r>
              <a:rPr sz="3200" b="0" spc="10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3200" b="0" spc="-51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200" b="0" spc="-45" dirty="0">
                <a:solidFill>
                  <a:srgbClr val="FFFFFF"/>
                </a:solidFill>
                <a:latin typeface="Lucida Sans"/>
                <a:cs typeface="Lucida Sans"/>
              </a:rPr>
              <a:t>transport</a:t>
            </a:r>
            <a:endParaRPr sz="32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712576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5516" y="4053331"/>
            <a:ext cx="536575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20700" marR="5080" indent="-508634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Open source on Github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C, C++, Java, Node.js,  Python, Ruby, Go, C#, PHP,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Objective-C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5650" y="68650"/>
            <a:ext cx="2662974" cy="52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9150" y="171287"/>
            <a:ext cx="933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gRPC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3125" y="627275"/>
            <a:ext cx="2662974" cy="5022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09150" y="704687"/>
            <a:ext cx="9029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gRPC</a:t>
            </a:r>
            <a:r>
              <a:rPr sz="14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1659"/>
            <a:ext cx="70256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75" dirty="0">
                <a:solidFill>
                  <a:srgbClr val="757879"/>
                </a:solidFill>
                <a:latin typeface="Lucida Sans"/>
                <a:cs typeface="Lucida Sans"/>
              </a:rPr>
              <a:t>Using</a:t>
            </a:r>
            <a:r>
              <a:rPr b="0" spc="-1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b="0" spc="-10" dirty="0">
                <a:solidFill>
                  <a:srgbClr val="757879"/>
                </a:solidFill>
                <a:latin typeface="Lucida Sans"/>
                <a:cs typeface="Lucida Sans"/>
              </a:rPr>
              <a:t>an</a:t>
            </a:r>
            <a:r>
              <a:rPr b="0" spc="-1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b="0" spc="-85" dirty="0">
                <a:solidFill>
                  <a:srgbClr val="757879"/>
                </a:solidFill>
                <a:latin typeface="Lucida Sans"/>
                <a:cs typeface="Lucida Sans"/>
              </a:rPr>
              <a:t>HTTP</a:t>
            </a:r>
            <a:r>
              <a:rPr b="0" spc="-1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b="0" spc="-55" dirty="0">
                <a:solidFill>
                  <a:srgbClr val="757879"/>
                </a:solidFill>
                <a:latin typeface="Lucida Sans"/>
                <a:cs typeface="Lucida Sans"/>
              </a:rPr>
              <a:t>transport:</a:t>
            </a:r>
            <a:r>
              <a:rPr b="0" spc="-1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b="0" spc="40" dirty="0">
                <a:solidFill>
                  <a:srgbClr val="757879"/>
                </a:solidFill>
                <a:latin typeface="Lucida Sans"/>
                <a:cs typeface="Lucida Sans"/>
              </a:rPr>
              <a:t>Why</a:t>
            </a:r>
            <a:r>
              <a:rPr b="0" spc="-1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b="0" spc="-2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b="0" spc="-1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b="0" spc="-5" dirty="0">
                <a:solidFill>
                  <a:srgbClr val="757879"/>
                </a:solidFill>
                <a:latin typeface="Lucida Sans"/>
                <a:cs typeface="Lucida Sans"/>
              </a:rPr>
              <a:t>How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846" y="1219486"/>
            <a:ext cx="4503420" cy="2511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marR="41910" indent="-351790">
              <a:lnSpc>
                <a:spcPct val="1133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Network </a:t>
            </a: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infrastructure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well-designed</a:t>
            </a:r>
            <a:r>
              <a:rPr sz="1600" b="1" spc="-24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to 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support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HTTP</a:t>
            </a:r>
            <a:endParaRPr sz="1600">
              <a:latin typeface="Lucida Sans"/>
              <a:cs typeface="Lucida Sans"/>
            </a:endParaRPr>
          </a:p>
          <a:p>
            <a:pPr marL="821055" marR="203200" lvl="1" indent="-351790">
              <a:lnSpc>
                <a:spcPct val="113300"/>
              </a:lnSpc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Firewalls,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load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balancers,</a:t>
            </a:r>
            <a:r>
              <a:rPr sz="1600" spc="-26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encryption, 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authentication,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compression,</a:t>
            </a:r>
            <a:r>
              <a:rPr sz="1600" spc="-16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...</a:t>
            </a:r>
            <a:endParaRPr sz="1600">
              <a:latin typeface="Lucida Sans"/>
              <a:cs typeface="Lucida Sans"/>
            </a:endParaRPr>
          </a:p>
          <a:p>
            <a:pPr marL="363855" marR="276225" indent="-351790">
              <a:lnSpc>
                <a:spcPct val="1133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Basic</a:t>
            </a:r>
            <a:r>
              <a:rPr sz="1600" b="1" spc="-11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5" dirty="0">
                <a:solidFill>
                  <a:srgbClr val="757879"/>
                </a:solidFill>
                <a:latin typeface="Lucida Sans"/>
                <a:cs typeface="Lucida Sans"/>
              </a:rPr>
              <a:t>idea: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20" dirty="0">
                <a:solidFill>
                  <a:srgbClr val="757879"/>
                </a:solidFill>
                <a:latin typeface="Lucida Sans"/>
                <a:cs typeface="Lucida Sans"/>
              </a:rPr>
              <a:t>treat</a:t>
            </a:r>
            <a:r>
              <a:rPr sz="1600" b="1" spc="-11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70" dirty="0">
                <a:solidFill>
                  <a:srgbClr val="757879"/>
                </a:solidFill>
                <a:latin typeface="Lucida Sans"/>
                <a:cs typeface="Lucida Sans"/>
              </a:rPr>
              <a:t>RPCs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5" dirty="0">
                <a:solidFill>
                  <a:srgbClr val="757879"/>
                </a:solidFill>
                <a:latin typeface="Lucida Sans"/>
                <a:cs typeface="Lucida Sans"/>
              </a:rPr>
              <a:t>as</a:t>
            </a:r>
            <a:r>
              <a:rPr sz="1600" b="1" spc="-11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references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to  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HTTP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objects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0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Encode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request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method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" dirty="0">
                <a:solidFill>
                  <a:srgbClr val="757879"/>
                </a:solidFill>
                <a:latin typeface="Lucida Sans"/>
                <a:cs typeface="Lucida Sans"/>
              </a:rPr>
              <a:t>name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as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URI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Encode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request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parameters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as</a:t>
            </a:r>
            <a:r>
              <a:rPr sz="1600" spc="-34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content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Encode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return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value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in</a:t>
            </a:r>
            <a:r>
              <a:rPr sz="1600" spc="-3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HTTP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response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65299" y="1645474"/>
            <a:ext cx="3094799" cy="1604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557091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0846" y="1219486"/>
            <a:ext cx="5003800" cy="306387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35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Request-Response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protocol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Each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connection supports</a:t>
            </a:r>
            <a:r>
              <a:rPr sz="1600" spc="-24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pipelining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350" dirty="0">
                <a:solidFill>
                  <a:srgbClr val="757879"/>
                </a:solidFill>
                <a:latin typeface="Lucida Sans"/>
                <a:cs typeface="Lucida Sans"/>
              </a:rPr>
              <a:t>…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but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not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parallelism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(in-order</a:t>
            </a:r>
            <a:r>
              <a:rPr sz="1600" spc="-35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only)</a:t>
            </a:r>
            <a:endParaRPr sz="1600">
              <a:latin typeface="Lucida Sans"/>
              <a:cs typeface="Lucida Sans"/>
            </a:endParaRPr>
          </a:p>
          <a:p>
            <a:pPr marL="821055" marR="46990" lvl="1" indent="-351790">
              <a:lnSpc>
                <a:spcPct val="113300"/>
              </a:lnSpc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5" dirty="0">
                <a:solidFill>
                  <a:srgbClr val="757879"/>
                </a:solidFill>
                <a:latin typeface="Lucida Sans"/>
                <a:cs typeface="Lucida Sans"/>
              </a:rPr>
              <a:t>Need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multiple connections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per</a:t>
            </a:r>
            <a:r>
              <a:rPr sz="1600" spc="-32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client-server 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pair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to avoid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in-order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stalls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across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multiple 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requests </a:t>
            </a:r>
            <a:r>
              <a:rPr sz="1600" dirty="0">
                <a:solidFill>
                  <a:srgbClr val="757879"/>
                </a:solidFill>
                <a:latin typeface="Arial"/>
                <a:cs typeface="Arial"/>
              </a:rPr>
              <a:t>→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multiple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CPU-intensive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TLS 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handshakes, higher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memory</a:t>
            </a:r>
            <a:r>
              <a:rPr sz="1600" spc="-21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footprint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Content </a:t>
            </a: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may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be</a:t>
            </a:r>
            <a:r>
              <a:rPr sz="1600" b="1" spc="-2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compressed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350" dirty="0">
                <a:solidFill>
                  <a:srgbClr val="757879"/>
                </a:solidFill>
                <a:latin typeface="Lucida Sans"/>
                <a:cs typeface="Lucida Sans"/>
              </a:rPr>
              <a:t>…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but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headers </a:t>
            </a:r>
            <a:r>
              <a:rPr sz="1600" dirty="0">
                <a:solidFill>
                  <a:srgbClr val="757879"/>
                </a:solidFill>
                <a:latin typeface="Lucida Sans"/>
                <a:cs typeface="Lucida Sans"/>
              </a:rPr>
              <a:t>are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text</a:t>
            </a:r>
            <a:r>
              <a:rPr sz="1600" spc="-25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format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Naturally </a:t>
            </a:r>
            <a:r>
              <a:rPr sz="1600" b="1" spc="-45" dirty="0">
                <a:solidFill>
                  <a:srgbClr val="757879"/>
                </a:solidFill>
                <a:latin typeface="Lucida Sans"/>
                <a:cs typeface="Lucida Sans"/>
              </a:rPr>
              <a:t>supports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single-direction</a:t>
            </a:r>
            <a:r>
              <a:rPr sz="1600" b="1" spc="-254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streaming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350" dirty="0">
                <a:solidFill>
                  <a:srgbClr val="757879"/>
                </a:solidFill>
                <a:latin typeface="Lucida Sans"/>
                <a:cs typeface="Lucida Sans"/>
              </a:rPr>
              <a:t>…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but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not</a:t>
            </a:r>
            <a:r>
              <a:rPr sz="1600" spc="-22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bidirectional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58824" y="1656375"/>
            <a:ext cx="3094799" cy="1604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4950" y="541659"/>
            <a:ext cx="82886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75" dirty="0">
                <a:solidFill>
                  <a:srgbClr val="666666"/>
                </a:solidFill>
                <a:latin typeface="Lucida Sans"/>
                <a:cs typeface="Lucida Sans"/>
              </a:rPr>
              <a:t>Using </a:t>
            </a:r>
            <a:r>
              <a:rPr b="0" spc="-10" dirty="0">
                <a:solidFill>
                  <a:srgbClr val="666666"/>
                </a:solidFill>
                <a:latin typeface="Lucida Sans"/>
                <a:cs typeface="Lucida Sans"/>
              </a:rPr>
              <a:t>an </a:t>
            </a:r>
            <a:r>
              <a:rPr b="0" spc="-160" dirty="0">
                <a:solidFill>
                  <a:srgbClr val="666666"/>
                </a:solidFill>
                <a:latin typeface="Lucida Sans"/>
                <a:cs typeface="Lucida Sans"/>
              </a:rPr>
              <a:t>HTTP/1.1 </a:t>
            </a:r>
            <a:r>
              <a:rPr b="0" spc="-40" dirty="0">
                <a:solidFill>
                  <a:srgbClr val="666666"/>
                </a:solidFill>
                <a:latin typeface="Lucida Sans"/>
                <a:cs typeface="Lucida Sans"/>
              </a:rPr>
              <a:t>transport </a:t>
            </a:r>
            <a:r>
              <a:rPr b="0" spc="-25" dirty="0">
                <a:solidFill>
                  <a:srgbClr val="666666"/>
                </a:solidFill>
                <a:latin typeface="Lucida Sans"/>
                <a:cs typeface="Lucida Sans"/>
              </a:rPr>
              <a:t>and</a:t>
            </a:r>
            <a:r>
              <a:rPr b="0" spc="-70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b="0" spc="-100" dirty="0">
                <a:solidFill>
                  <a:srgbClr val="666666"/>
                </a:solidFill>
                <a:latin typeface="Lucida Sans"/>
                <a:cs typeface="Lucida Sans"/>
              </a:rPr>
              <a:t>its </a:t>
            </a:r>
            <a:r>
              <a:rPr b="0" spc="-70" dirty="0">
                <a:solidFill>
                  <a:srgbClr val="666666"/>
                </a:solidFill>
                <a:latin typeface="Lucida Sans"/>
                <a:cs typeface="Lucida Sans"/>
              </a:rPr>
              <a:t>limitations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5584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0846" y="1067089"/>
            <a:ext cx="3463290" cy="36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marR="184785" indent="-351790">
              <a:lnSpc>
                <a:spcPct val="1133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One 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TCP </a:t>
            </a:r>
            <a:r>
              <a:rPr sz="1600" b="1" spc="-15" dirty="0">
                <a:solidFill>
                  <a:srgbClr val="757879"/>
                </a:solidFill>
                <a:latin typeface="Lucida Sans"/>
                <a:cs typeface="Lucida Sans"/>
              </a:rPr>
              <a:t>connection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for</a:t>
            </a:r>
            <a:r>
              <a:rPr sz="1600" b="1" spc="-33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5" dirty="0">
                <a:solidFill>
                  <a:srgbClr val="757879"/>
                </a:solidFill>
                <a:latin typeface="Lucida Sans"/>
                <a:cs typeface="Lucida Sans"/>
              </a:rPr>
              <a:t>each 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client-server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pair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130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Request </a:t>
            </a:r>
            <a:r>
              <a:rPr sz="1600" b="1" dirty="0">
                <a:solidFill>
                  <a:srgbClr val="757879"/>
                </a:solidFill>
                <a:latin typeface="Arial"/>
                <a:cs typeface="Arial"/>
              </a:rPr>
              <a:t>→</a:t>
            </a:r>
            <a:r>
              <a:rPr sz="1600" b="1" spc="-114" dirty="0">
                <a:solidFill>
                  <a:srgbClr val="757879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757879"/>
                </a:solidFill>
                <a:latin typeface="Lucida Sans"/>
                <a:cs typeface="Lucida Sans"/>
              </a:rPr>
              <a:t>Stream</a:t>
            </a:r>
            <a:endParaRPr sz="1600">
              <a:latin typeface="Lucida Sans"/>
              <a:cs typeface="Lucida Sans"/>
            </a:endParaRPr>
          </a:p>
          <a:p>
            <a:pPr marL="821055" marR="319405" lvl="1" indent="-351790">
              <a:lnSpc>
                <a:spcPct val="113300"/>
              </a:lnSpc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Streams </a:t>
            </a:r>
            <a:r>
              <a:rPr sz="1600" dirty="0">
                <a:solidFill>
                  <a:srgbClr val="757879"/>
                </a:solidFill>
                <a:latin typeface="Lucida Sans"/>
                <a:cs typeface="Lucida Sans"/>
              </a:rPr>
              <a:t>are</a:t>
            </a:r>
            <a:r>
              <a:rPr sz="1600" spc="-22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multiplexed 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using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framing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Compact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binary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framing</a:t>
            </a:r>
            <a:r>
              <a:rPr sz="1600" b="1" spc="-2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10" dirty="0">
                <a:solidFill>
                  <a:srgbClr val="757879"/>
                </a:solidFill>
                <a:latin typeface="Lucida Sans"/>
                <a:cs typeface="Lucida Sans"/>
              </a:rPr>
              <a:t>layer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Prioritization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Flow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control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5" dirty="0">
                <a:solidFill>
                  <a:srgbClr val="757879"/>
                </a:solidFill>
                <a:latin typeface="Lucida Sans"/>
                <a:cs typeface="Lucida Sans"/>
              </a:rPr>
              <a:t>Server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push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130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10" dirty="0">
                <a:solidFill>
                  <a:srgbClr val="757879"/>
                </a:solidFill>
                <a:latin typeface="Lucida Sans"/>
                <a:cs typeface="Lucida Sans"/>
              </a:rPr>
              <a:t>Header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compression</a:t>
            </a:r>
            <a:endParaRPr sz="1600">
              <a:latin typeface="Lucida Sans"/>
              <a:cs typeface="Lucida Sans"/>
            </a:endParaRPr>
          </a:p>
          <a:p>
            <a:pPr marL="363855" marR="5080" indent="-351790">
              <a:lnSpc>
                <a:spcPct val="1133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Directly </a:t>
            </a:r>
            <a:r>
              <a:rPr sz="1600" b="1" spc="-45" dirty="0">
                <a:solidFill>
                  <a:srgbClr val="757879"/>
                </a:solidFill>
                <a:latin typeface="Lucida Sans"/>
                <a:cs typeface="Lucida Sans"/>
              </a:rPr>
              <a:t>supports</a:t>
            </a:r>
            <a:r>
              <a:rPr sz="1600" b="1" spc="-17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bidirectional 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streaming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27447" y="1365047"/>
            <a:ext cx="4948809" cy="2543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4950" y="541659"/>
            <a:ext cx="36207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55" dirty="0">
                <a:solidFill>
                  <a:srgbClr val="666666"/>
                </a:solidFill>
                <a:latin typeface="Lucida Sans"/>
                <a:cs typeface="Lucida Sans"/>
              </a:rPr>
              <a:t>HTTP/2 </a:t>
            </a:r>
            <a:r>
              <a:rPr b="0" spc="-70" dirty="0">
                <a:solidFill>
                  <a:srgbClr val="666666"/>
                </a:solidFill>
                <a:latin typeface="Lucida Sans"/>
                <a:cs typeface="Lucida Sans"/>
              </a:rPr>
              <a:t>in </a:t>
            </a:r>
            <a:r>
              <a:rPr b="0" spc="10" dirty="0">
                <a:solidFill>
                  <a:srgbClr val="666666"/>
                </a:solidFill>
                <a:latin typeface="Lucida Sans"/>
                <a:cs typeface="Lucida Sans"/>
              </a:rPr>
              <a:t>a</a:t>
            </a:r>
            <a:r>
              <a:rPr b="0" spc="-34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b="0" spc="-60" dirty="0">
                <a:solidFill>
                  <a:srgbClr val="666666"/>
                </a:solidFill>
                <a:latin typeface="Lucida Sans"/>
                <a:cs typeface="Lucida Sans"/>
              </a:rPr>
              <a:t>Nutshell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1523886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3715" y="0"/>
            <a:ext cx="2280284" cy="2200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36225" y="1805375"/>
            <a:ext cx="2466049" cy="1972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41725" y="1805374"/>
            <a:ext cx="2466050" cy="1972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26790" y="1428139"/>
            <a:ext cx="8845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757879"/>
                </a:solidFill>
                <a:latin typeface="Lucida Sans"/>
                <a:cs typeface="Lucida Sans"/>
              </a:rPr>
              <a:t>HTTP/2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125920" y="1428139"/>
            <a:ext cx="1096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0" spc="-110" dirty="0">
                <a:solidFill>
                  <a:srgbClr val="757879"/>
                </a:solidFill>
                <a:latin typeface="Lucida Sans"/>
                <a:cs typeface="Lucida Sans"/>
              </a:rPr>
              <a:t>HTTP/1.1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81468" y="544438"/>
            <a:ext cx="1981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5"/>
              </a:rPr>
              <a:t>http://www.http2demo.io/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8599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0" y="149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E4A0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4775"/>
            <a:ext cx="9143999" cy="5038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17" y="5121774"/>
            <a:ext cx="2323465" cy="0"/>
          </a:xfrm>
          <a:custGeom>
            <a:avLst/>
            <a:gdLst/>
            <a:ahLst/>
            <a:cxnLst/>
            <a:rect l="l" t="t" r="r" b="b"/>
            <a:pathLst>
              <a:path w="2323465">
                <a:moveTo>
                  <a:pt x="0" y="0"/>
                </a:moveTo>
                <a:lnTo>
                  <a:pt x="2323258" y="0"/>
                </a:lnTo>
              </a:path>
            </a:pathLst>
          </a:custGeom>
          <a:ln w="43456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23004" y="5121774"/>
            <a:ext cx="2277745" cy="0"/>
          </a:xfrm>
          <a:custGeom>
            <a:avLst/>
            <a:gdLst/>
            <a:ahLst/>
            <a:cxnLst/>
            <a:rect l="l" t="t" r="r" b="b"/>
            <a:pathLst>
              <a:path w="2277745">
                <a:moveTo>
                  <a:pt x="0" y="0"/>
                </a:moveTo>
                <a:lnTo>
                  <a:pt x="2277233" y="0"/>
                </a:lnTo>
              </a:path>
            </a:pathLst>
          </a:custGeom>
          <a:ln w="43456">
            <a:solidFill>
              <a:srgbClr val="F139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00342" y="5121774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0" y="0"/>
                </a:moveTo>
                <a:lnTo>
                  <a:pt x="2272185" y="0"/>
                </a:lnTo>
              </a:path>
            </a:pathLst>
          </a:custGeom>
          <a:ln w="43456">
            <a:solidFill>
              <a:srgbClr val="E4A0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2918" y="5121774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0" y="0"/>
                </a:moveTo>
                <a:lnTo>
                  <a:pt x="2272185" y="0"/>
                </a:lnTo>
              </a:path>
            </a:pathLst>
          </a:custGeom>
          <a:ln w="43456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1250" y="4732975"/>
            <a:ext cx="1465376" cy="182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0400" y="2223961"/>
            <a:ext cx="9994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90" dirty="0">
                <a:solidFill>
                  <a:srgbClr val="FFFFFF"/>
                </a:solidFill>
                <a:latin typeface="Lucida Sans"/>
                <a:cs typeface="Lucida Sans"/>
              </a:rPr>
              <a:t>gRPC</a:t>
            </a:r>
            <a:endParaRPr sz="32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544628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0846" y="1219489"/>
            <a:ext cx="3521710" cy="168275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35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IDL to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describe service</a:t>
            </a:r>
            <a:r>
              <a:rPr sz="1600" spc="-2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API</a:t>
            </a:r>
            <a:endParaRPr sz="1600">
              <a:latin typeface="Lucida Sans"/>
              <a:cs typeface="Lucida Sans"/>
            </a:endParaRPr>
          </a:p>
          <a:p>
            <a:pPr marL="363855" marR="33655" indent="-351790">
              <a:lnSpc>
                <a:spcPct val="1133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Automatically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generates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client 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stubs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abstract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server</a:t>
            </a:r>
            <a:r>
              <a:rPr sz="1600" spc="-33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classes 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in </a:t>
            </a:r>
            <a:r>
              <a:rPr sz="1600" spc="-105" dirty="0">
                <a:solidFill>
                  <a:srgbClr val="757879"/>
                </a:solidFill>
                <a:latin typeface="Lucida Sans"/>
                <a:cs typeface="Lucida Sans"/>
              </a:rPr>
              <a:t>10+</a:t>
            </a:r>
            <a:r>
              <a:rPr sz="1600" spc="-15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languages</a:t>
            </a:r>
            <a:endParaRPr sz="1600">
              <a:latin typeface="Lucida Sans"/>
              <a:cs typeface="Lucida Sans"/>
            </a:endParaRPr>
          </a:p>
          <a:p>
            <a:pPr marL="363855" marR="5080" indent="-351790">
              <a:lnSpc>
                <a:spcPct val="1133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60" dirty="0">
                <a:solidFill>
                  <a:srgbClr val="757879"/>
                </a:solidFill>
                <a:latin typeface="Lucida Sans"/>
                <a:cs typeface="Lucida Sans"/>
              </a:rPr>
              <a:t>Takes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advantage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of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feature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set</a:t>
            </a:r>
            <a:r>
              <a:rPr sz="1600" spc="-36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of  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HTTP/2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2561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65" dirty="0">
                <a:solidFill>
                  <a:srgbClr val="757879"/>
                </a:solidFill>
                <a:latin typeface="Lucida Sans"/>
                <a:cs typeface="Lucida Sans"/>
              </a:rPr>
              <a:t>gRPC </a:t>
            </a:r>
            <a:r>
              <a:rPr sz="2400" b="0" spc="-55" dirty="0">
                <a:solidFill>
                  <a:srgbClr val="757879"/>
                </a:solidFill>
                <a:latin typeface="Lucida Sans"/>
                <a:cs typeface="Lucida Sans"/>
              </a:rPr>
              <a:t>in </a:t>
            </a:r>
            <a:r>
              <a:rPr sz="2400" b="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2400" b="0" spc="-3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50" dirty="0">
                <a:solidFill>
                  <a:srgbClr val="757879"/>
                </a:solidFill>
                <a:latin typeface="Lucida Sans"/>
                <a:cs typeface="Lucida Sans"/>
              </a:rPr>
              <a:t>nutshell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75550" y="1905000"/>
            <a:ext cx="3809999" cy="133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988231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marR="5080" indent="-351790">
              <a:lnSpc>
                <a:spcPct val="1133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pc="-65" dirty="0"/>
              <a:t>Google’s </a:t>
            </a:r>
            <a:r>
              <a:rPr spc="-45" dirty="0"/>
              <a:t>Lingua </a:t>
            </a:r>
            <a:r>
              <a:rPr spc="-20" dirty="0"/>
              <a:t>Franca </a:t>
            </a:r>
            <a:r>
              <a:rPr spc="-30" dirty="0"/>
              <a:t>for  </a:t>
            </a:r>
            <a:r>
              <a:rPr spc="-60" dirty="0"/>
              <a:t>serializing </a:t>
            </a:r>
            <a:r>
              <a:rPr spc="-30" dirty="0"/>
              <a:t>data: RPCs </a:t>
            </a:r>
            <a:r>
              <a:rPr spc="-15" dirty="0"/>
              <a:t>and</a:t>
            </a:r>
            <a:r>
              <a:rPr spc="-275" dirty="0"/>
              <a:t> </a:t>
            </a:r>
            <a:r>
              <a:rPr spc="-40" dirty="0"/>
              <a:t>storage</a:t>
            </a: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pc="-5" dirty="0"/>
              <a:t>Binary </a:t>
            </a:r>
            <a:r>
              <a:rPr spc="-20" dirty="0"/>
              <a:t>data</a:t>
            </a:r>
            <a:r>
              <a:rPr spc="-185" dirty="0"/>
              <a:t> </a:t>
            </a:r>
            <a:r>
              <a:rPr spc="-25" dirty="0"/>
              <a:t>representation</a:t>
            </a:r>
          </a:p>
          <a:p>
            <a:pPr marL="363855" marR="98425" indent="-351790">
              <a:lnSpc>
                <a:spcPct val="1133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pc="-25" dirty="0"/>
              <a:t>Structures can </a:t>
            </a:r>
            <a:r>
              <a:rPr spc="-15" dirty="0"/>
              <a:t>be </a:t>
            </a:r>
            <a:r>
              <a:rPr spc="-35" dirty="0"/>
              <a:t>extended </a:t>
            </a:r>
            <a:r>
              <a:rPr spc="-20" dirty="0"/>
              <a:t>and  </a:t>
            </a:r>
            <a:r>
              <a:rPr spc="-25" dirty="0"/>
              <a:t>maintain </a:t>
            </a:r>
            <a:r>
              <a:rPr spc="-30" dirty="0"/>
              <a:t>backward</a:t>
            </a:r>
            <a:r>
              <a:rPr spc="-235" dirty="0"/>
              <a:t> </a:t>
            </a:r>
            <a:r>
              <a:rPr spc="-40" dirty="0"/>
              <a:t>compatibility</a:t>
            </a:r>
          </a:p>
          <a:p>
            <a:pPr marL="363855" marR="701675" indent="-351790">
              <a:lnSpc>
                <a:spcPct val="1133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pc="-40" dirty="0"/>
              <a:t>Code </a:t>
            </a:r>
            <a:r>
              <a:rPr spc="-30" dirty="0"/>
              <a:t>generators </a:t>
            </a:r>
            <a:r>
              <a:rPr spc="-25" dirty="0"/>
              <a:t>for</a:t>
            </a:r>
            <a:r>
              <a:rPr spc="-265" dirty="0"/>
              <a:t> </a:t>
            </a:r>
            <a:r>
              <a:rPr spc="-15" dirty="0"/>
              <a:t>many  </a:t>
            </a:r>
            <a:r>
              <a:rPr spc="-45" dirty="0"/>
              <a:t>languages</a:t>
            </a:r>
          </a:p>
          <a:p>
            <a:pPr marL="363855" indent="-351790">
              <a:lnSpc>
                <a:spcPct val="100000"/>
              </a:lnSpc>
              <a:spcBef>
                <a:spcPts val="25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pc="-40" dirty="0"/>
              <a:t>Strongly</a:t>
            </a:r>
            <a:r>
              <a:rPr spc="-100" dirty="0"/>
              <a:t> </a:t>
            </a:r>
            <a:r>
              <a:rPr spc="-25" dirty="0"/>
              <a:t>typed</a:t>
            </a:r>
          </a:p>
          <a:p>
            <a:pPr marL="363855" marR="224154" indent="-351790">
              <a:lnSpc>
                <a:spcPct val="1133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pc="-15" dirty="0"/>
              <a:t>Not</a:t>
            </a:r>
            <a:r>
              <a:rPr spc="-110" dirty="0"/>
              <a:t> </a:t>
            </a:r>
            <a:r>
              <a:rPr spc="-20" dirty="0"/>
              <a:t>required</a:t>
            </a:r>
            <a:r>
              <a:rPr spc="-105" dirty="0"/>
              <a:t> </a:t>
            </a:r>
            <a:r>
              <a:rPr spc="-25" dirty="0"/>
              <a:t>for</a:t>
            </a:r>
            <a:r>
              <a:rPr spc="-105" dirty="0"/>
              <a:t> </a:t>
            </a:r>
            <a:r>
              <a:rPr spc="-60" dirty="0"/>
              <a:t>gRPC,</a:t>
            </a:r>
            <a:r>
              <a:rPr spc="-105" dirty="0"/>
              <a:t> </a:t>
            </a:r>
            <a:r>
              <a:rPr spc="-30" dirty="0"/>
              <a:t>but</a:t>
            </a:r>
            <a:r>
              <a:rPr spc="-105" dirty="0"/>
              <a:t> </a:t>
            </a:r>
            <a:r>
              <a:rPr spc="-20" dirty="0"/>
              <a:t>very  handy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3712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80" dirty="0">
                <a:solidFill>
                  <a:srgbClr val="757879"/>
                </a:solidFill>
                <a:latin typeface="Lucida Sans"/>
                <a:cs typeface="Lucida Sans"/>
              </a:rPr>
              <a:t>An Aside: </a:t>
            </a:r>
            <a:r>
              <a:rPr sz="2400" b="0" spc="-30" dirty="0">
                <a:solidFill>
                  <a:srgbClr val="757879"/>
                </a:solidFill>
                <a:latin typeface="Lucida Sans"/>
                <a:cs typeface="Lucida Sans"/>
              </a:rPr>
              <a:t>Protocol</a:t>
            </a:r>
            <a:r>
              <a:rPr sz="2400" b="0" spc="-32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15" dirty="0">
                <a:solidFill>
                  <a:srgbClr val="757879"/>
                </a:solidFill>
                <a:latin typeface="Lucida Sans"/>
                <a:cs typeface="Lucida Sans"/>
              </a:rPr>
              <a:t>Buffers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6124" y="647578"/>
            <a:ext cx="4582160" cy="414020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1670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syntax =</a:t>
            </a:r>
            <a:r>
              <a:rPr sz="1400" spc="-5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spc="-160" dirty="0">
                <a:solidFill>
                  <a:srgbClr val="455A64"/>
                </a:solidFill>
                <a:latin typeface="SimSun"/>
                <a:cs typeface="SimSun"/>
              </a:rPr>
              <a:t>“proto3”;</a:t>
            </a:r>
            <a:endParaRPr sz="1400">
              <a:latin typeface="SimSun"/>
              <a:cs typeface="SimSun"/>
            </a:endParaRPr>
          </a:p>
          <a:p>
            <a:pPr marL="263525" marR="2799080" indent="-177800">
              <a:lnSpc>
                <a:spcPts val="1650"/>
              </a:lnSpc>
              <a:spcBef>
                <a:spcPts val="1250"/>
              </a:spcBef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message Person {  string name = 1;  int32 id = 2;  string email =</a:t>
            </a:r>
            <a:r>
              <a:rPr sz="1400" spc="-10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3;</a:t>
            </a:r>
            <a:endParaRPr sz="1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441325" marR="2887980" indent="-177800">
              <a:lnSpc>
                <a:spcPts val="1650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enum PhoneType</a:t>
            </a:r>
            <a:r>
              <a:rPr sz="1400" spc="-10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{  MOBILE =</a:t>
            </a:r>
            <a:r>
              <a:rPr sz="1400" spc="-4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0;</a:t>
            </a:r>
            <a:endParaRPr sz="1400">
              <a:latin typeface="SimSun"/>
              <a:cs typeface="SimSun"/>
            </a:endParaRPr>
          </a:p>
          <a:p>
            <a:pPr marL="441325">
              <a:lnSpc>
                <a:spcPts val="1585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HOME =</a:t>
            </a:r>
            <a:r>
              <a:rPr sz="1400" spc="-10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1;</a:t>
            </a:r>
            <a:endParaRPr sz="1400">
              <a:latin typeface="SimSun"/>
              <a:cs typeface="SimSun"/>
            </a:endParaRPr>
          </a:p>
          <a:p>
            <a:pPr marL="441325">
              <a:lnSpc>
                <a:spcPts val="1650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WORK =</a:t>
            </a:r>
            <a:r>
              <a:rPr sz="1400" spc="-10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2;</a:t>
            </a:r>
            <a:endParaRPr sz="1400">
              <a:latin typeface="SimSun"/>
              <a:cs typeface="SimSun"/>
            </a:endParaRPr>
          </a:p>
          <a:p>
            <a:pPr marL="263525">
              <a:lnSpc>
                <a:spcPts val="1664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441325" marR="2443480" indent="-177800">
              <a:lnSpc>
                <a:spcPts val="1650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message PhoneNumber</a:t>
            </a:r>
            <a:r>
              <a:rPr sz="1400" spc="-10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{  string number = 1;  PhoneType type =</a:t>
            </a:r>
            <a:r>
              <a:rPr sz="1400" spc="-10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2;</a:t>
            </a:r>
            <a:endParaRPr sz="1400">
              <a:latin typeface="SimSun"/>
              <a:cs typeface="SimSun"/>
            </a:endParaRPr>
          </a:p>
          <a:p>
            <a:pPr marL="263525">
              <a:lnSpc>
                <a:spcPts val="1600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263525">
              <a:lnSpc>
                <a:spcPts val="1664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repeated PhoneNumber phone =</a:t>
            </a:r>
            <a:r>
              <a:rPr sz="1400" spc="-20" dirty="0">
                <a:solidFill>
                  <a:srgbClr val="455A64"/>
                </a:solidFill>
                <a:latin typeface="SimSun"/>
                <a:cs typeface="SimSun"/>
              </a:rPr>
              <a:t> </a:t>
            </a: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4;</a:t>
            </a:r>
            <a:endParaRPr sz="1400">
              <a:latin typeface="SimSun"/>
              <a:cs typeface="SimSun"/>
            </a:endParaRPr>
          </a:p>
          <a:p>
            <a:pPr marL="85725">
              <a:lnSpc>
                <a:spcPts val="1664"/>
              </a:lnSpc>
            </a:pPr>
            <a:r>
              <a:rPr sz="1400" dirty="0">
                <a:solidFill>
                  <a:srgbClr val="455A64"/>
                </a:solidFill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576597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5689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0" dirty="0">
                <a:solidFill>
                  <a:srgbClr val="757879"/>
                </a:solidFill>
                <a:latin typeface="Lucida Sans"/>
                <a:cs typeface="Lucida Sans"/>
              </a:rPr>
              <a:t>Example </a:t>
            </a:r>
            <a:r>
              <a:rPr sz="2400" b="0" spc="-65" dirty="0">
                <a:solidFill>
                  <a:srgbClr val="757879"/>
                </a:solidFill>
                <a:latin typeface="Lucida Sans"/>
                <a:cs typeface="Lucida Sans"/>
              </a:rPr>
              <a:t>gRPC client/server</a:t>
            </a:r>
            <a:r>
              <a:rPr sz="2400" b="0" spc="-2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40" dirty="0">
                <a:solidFill>
                  <a:srgbClr val="757879"/>
                </a:solidFill>
                <a:latin typeface="Lucida Sans"/>
                <a:cs typeface="Lucida Sans"/>
              </a:rPr>
              <a:t>architecture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8550" y="1082225"/>
            <a:ext cx="5826899" cy="3738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1423933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2176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60" dirty="0">
                <a:solidFill>
                  <a:srgbClr val="757879"/>
                </a:solidFill>
                <a:latin typeface="Lucida Sans"/>
                <a:cs typeface="Lucida Sans"/>
              </a:rPr>
              <a:t>Getting</a:t>
            </a:r>
            <a:r>
              <a:rPr sz="2400" b="0" spc="-1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20" dirty="0">
                <a:solidFill>
                  <a:srgbClr val="757879"/>
                </a:solidFill>
                <a:latin typeface="Lucida Sans"/>
                <a:cs typeface="Lucida Sans"/>
              </a:rPr>
              <a:t>Started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4950" y="1219486"/>
            <a:ext cx="4071620" cy="2416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1825">
              <a:lnSpc>
                <a:spcPct val="113300"/>
              </a:lnSpc>
              <a:spcBef>
                <a:spcPts val="100"/>
              </a:spcBef>
            </a:pP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Define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service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in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.proto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file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60" dirty="0">
                <a:solidFill>
                  <a:srgbClr val="757879"/>
                </a:solidFill>
                <a:latin typeface="Lucida Sans"/>
                <a:cs typeface="Lucida Sans"/>
              </a:rPr>
              <a:t>using 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Protocol </a:t>
            </a:r>
            <a:r>
              <a:rPr sz="1600" spc="-10" dirty="0">
                <a:solidFill>
                  <a:srgbClr val="757879"/>
                </a:solidFill>
                <a:latin typeface="Lucida Sans"/>
                <a:cs typeface="Lucida Sans"/>
              </a:rPr>
              <a:t>Buffers</a:t>
            </a:r>
            <a:r>
              <a:rPr sz="1600" spc="-1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IDL</a:t>
            </a:r>
            <a:endParaRPr sz="1600">
              <a:latin typeface="Lucida Sans"/>
              <a:cs typeface="Lucida Sans"/>
            </a:endParaRPr>
          </a:p>
          <a:p>
            <a:pPr marL="12700" marR="5080">
              <a:lnSpc>
                <a:spcPct val="113300"/>
              </a:lnSpc>
              <a:spcBef>
                <a:spcPts val="1200"/>
              </a:spcBef>
            </a:pPr>
            <a:r>
              <a:rPr sz="1600" spc="-10" dirty="0">
                <a:solidFill>
                  <a:srgbClr val="757879"/>
                </a:solidFill>
                <a:latin typeface="Lucida Sans"/>
                <a:cs typeface="Lucida Sans"/>
              </a:rPr>
              <a:t>Generate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server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client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stub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code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60" dirty="0">
                <a:solidFill>
                  <a:srgbClr val="757879"/>
                </a:solidFill>
                <a:latin typeface="Lucida Sans"/>
                <a:cs typeface="Lucida Sans"/>
              </a:rPr>
              <a:t>using 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the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protocol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buffer</a:t>
            </a:r>
            <a:r>
              <a:rPr sz="1600" spc="-23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compiler</a:t>
            </a:r>
            <a:endParaRPr sz="1600">
              <a:latin typeface="Lucida Sans"/>
              <a:cs typeface="Lucida Sans"/>
            </a:endParaRPr>
          </a:p>
          <a:p>
            <a:pPr marL="12700" marR="149225">
              <a:lnSpc>
                <a:spcPct val="113300"/>
              </a:lnSpc>
              <a:spcBef>
                <a:spcPts val="1195"/>
              </a:spcBef>
            </a:pP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Extend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the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generated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server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class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in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your 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language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to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60" dirty="0">
                <a:solidFill>
                  <a:srgbClr val="757879"/>
                </a:solidFill>
                <a:latin typeface="Lucida Sans"/>
                <a:cs typeface="Lucida Sans"/>
              </a:rPr>
              <a:t>fill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in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the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70" dirty="0">
                <a:solidFill>
                  <a:srgbClr val="757879"/>
                </a:solidFill>
                <a:latin typeface="Lucida Sans"/>
                <a:cs typeface="Lucida Sans"/>
              </a:rPr>
              <a:t>logic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of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your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service</a:t>
            </a:r>
            <a:endParaRPr sz="16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Invoke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it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using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the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generated</a:t>
            </a:r>
            <a:r>
              <a:rPr sz="1600" spc="-3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client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stubs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93950" y="1523700"/>
            <a:ext cx="3963250" cy="2542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</p:spTree>
    <p:extLst>
      <p:ext uri="{BB962C8B-B14F-4D97-AF65-F5344CB8AC3E}">
        <p14:creationId xmlns:p14="http://schemas.microsoft.com/office/powerpoint/2010/main" val="493513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4950" y="1052425"/>
            <a:ext cx="6997700" cy="12827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service RouteGuide</a:t>
            </a:r>
            <a:r>
              <a:rPr sz="1800" spc="-5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{</a:t>
            </a:r>
            <a:endParaRPr sz="1800">
              <a:latin typeface="SimSun"/>
              <a:cs typeface="SimSun"/>
            </a:endParaRPr>
          </a:p>
          <a:p>
            <a:pPr marL="2413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rpc GetFeature(Point) returns</a:t>
            </a:r>
            <a:r>
              <a:rPr sz="1800" spc="-15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(Feature);</a:t>
            </a:r>
            <a:endParaRPr sz="1800">
              <a:latin typeface="SimSun"/>
              <a:cs typeface="SimSun"/>
            </a:endParaRPr>
          </a:p>
          <a:p>
            <a:pPr marL="2413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rpc RouteChat(stream RouteNote) returns (stream</a:t>
            </a:r>
            <a:r>
              <a:rPr sz="1800" spc="-100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RouteNote);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3798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0" dirty="0">
                <a:solidFill>
                  <a:srgbClr val="757879"/>
                </a:solidFill>
                <a:latin typeface="Lucida Sans"/>
                <a:cs typeface="Lucida Sans"/>
              </a:rPr>
              <a:t>Example </a:t>
            </a:r>
            <a:r>
              <a:rPr sz="2400" b="0" spc="-30" dirty="0">
                <a:solidFill>
                  <a:srgbClr val="757879"/>
                </a:solidFill>
                <a:latin typeface="Lucida Sans"/>
                <a:cs typeface="Lucida Sans"/>
              </a:rPr>
              <a:t>Service</a:t>
            </a:r>
            <a:r>
              <a:rPr sz="2400" b="0" spc="-28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50" dirty="0">
                <a:solidFill>
                  <a:srgbClr val="757879"/>
                </a:solidFill>
                <a:latin typeface="Lucida Sans"/>
                <a:cs typeface="Lucida Sans"/>
              </a:rPr>
              <a:t>Definition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4950" y="2409926"/>
            <a:ext cx="2540000" cy="12827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message Point</a:t>
            </a:r>
            <a:r>
              <a:rPr sz="1800" spc="-25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{</a:t>
            </a:r>
            <a:endParaRPr sz="1800">
              <a:latin typeface="SimSun"/>
              <a:cs typeface="SimSun"/>
            </a:endParaRPr>
          </a:p>
          <a:p>
            <a:pPr marL="241300" marR="5080">
              <a:lnSpc>
                <a:spcPct val="114599"/>
              </a:lnSpc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int32 Latitude = 1;  int32 Longitude =</a:t>
            </a:r>
            <a:r>
              <a:rPr sz="1800" spc="-100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2;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07975" y="2409926"/>
            <a:ext cx="2425700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message RouteNote {  Point location</a:t>
            </a:r>
            <a:r>
              <a:rPr sz="1800" spc="-70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=</a:t>
            </a:r>
            <a:r>
              <a:rPr sz="1800" spc="-30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1;  string message =</a:t>
            </a:r>
            <a:r>
              <a:rPr sz="1800" spc="-100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2;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6700" y="2409926"/>
            <a:ext cx="2425700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message Feature {  string name = 1;  Point location =</a:t>
            </a:r>
            <a:r>
              <a:rPr sz="1800" spc="-100" dirty="0">
                <a:solidFill>
                  <a:srgbClr val="757879"/>
                </a:solidFill>
                <a:latin typeface="SimSun"/>
                <a:cs typeface="SimSun"/>
              </a:rPr>
              <a:t> </a:t>
            </a: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2;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757879"/>
                </a:solidFill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899953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749" y="298899"/>
            <a:ext cx="8797925" cy="4216400"/>
          </a:xfrm>
          <a:custGeom>
            <a:avLst/>
            <a:gdLst/>
            <a:ahLst/>
            <a:cxnLst/>
            <a:rect l="l" t="t" r="r" b="b"/>
            <a:pathLst>
              <a:path w="8797925" h="4216400">
                <a:moveTo>
                  <a:pt x="0" y="0"/>
                </a:moveTo>
                <a:lnTo>
                  <a:pt x="8797499" y="0"/>
                </a:lnTo>
                <a:lnTo>
                  <a:pt x="8797499" y="4216199"/>
                </a:lnTo>
                <a:lnTo>
                  <a:pt x="0" y="4216199"/>
                </a:lnTo>
                <a:lnTo>
                  <a:pt x="0" y="0"/>
                </a:lnTo>
                <a:close/>
              </a:path>
            </a:pathLst>
          </a:custGeom>
          <a:solidFill>
            <a:srgbClr val="4A8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97029" y="2185485"/>
            <a:ext cx="20764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OVERVIEW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3968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80" dirty="0">
                <a:solidFill>
                  <a:srgbClr val="757879"/>
                </a:solidFill>
                <a:latin typeface="Lucida Sans"/>
                <a:cs typeface="Lucida Sans"/>
              </a:rPr>
              <a:t>An </a:t>
            </a:r>
            <a:r>
              <a:rPr sz="2400" b="0" spc="-60" dirty="0">
                <a:solidFill>
                  <a:srgbClr val="757879"/>
                </a:solidFill>
                <a:latin typeface="Lucida Sans"/>
                <a:cs typeface="Lucida Sans"/>
              </a:rPr>
              <a:t>(anonymized) </a:t>
            </a:r>
            <a:r>
              <a:rPr sz="2400" b="0" spc="-45" dirty="0">
                <a:solidFill>
                  <a:srgbClr val="757879"/>
                </a:solidFill>
                <a:latin typeface="Lucida Sans"/>
                <a:cs typeface="Lucida Sans"/>
              </a:rPr>
              <a:t>case</a:t>
            </a:r>
            <a:r>
              <a:rPr sz="2400" b="0" spc="-3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b="0" spc="-55" dirty="0">
                <a:solidFill>
                  <a:srgbClr val="757879"/>
                </a:solidFill>
                <a:latin typeface="Lucida Sans"/>
                <a:cs typeface="Lucida Sans"/>
              </a:rPr>
              <a:t>study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846" y="1219486"/>
            <a:ext cx="7795259" cy="306387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35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Service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needs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to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support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bidirectional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streaming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5" dirty="0">
                <a:solidFill>
                  <a:srgbClr val="757879"/>
                </a:solidFill>
                <a:latin typeface="Lucida Sans"/>
                <a:cs typeface="Lucida Sans"/>
              </a:rPr>
              <a:t>with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clients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Attempt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1: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Directly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use</a:t>
            </a:r>
            <a:r>
              <a:rPr sz="1600" b="1" spc="-35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TCP </a:t>
            </a:r>
            <a:r>
              <a:rPr sz="1600" b="1" spc="-40" dirty="0">
                <a:solidFill>
                  <a:srgbClr val="757879"/>
                </a:solidFill>
                <a:latin typeface="Lucida Sans"/>
                <a:cs typeface="Lucida Sans"/>
              </a:rPr>
              <a:t>sockets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Functional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in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production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data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center,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but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not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on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Internet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757879"/>
                </a:solidFill>
                <a:latin typeface="Lucida Sans"/>
                <a:cs typeface="Lucida Sans"/>
              </a:rPr>
              <a:t>(firewalls,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etc)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Programmer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responsible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all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network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management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8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data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transfer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Attempt</a:t>
            </a:r>
            <a:r>
              <a:rPr sz="1600" b="1" spc="-10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2: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35" dirty="0">
                <a:solidFill>
                  <a:srgbClr val="757879"/>
                </a:solidFill>
                <a:latin typeface="Lucida Sans"/>
                <a:cs typeface="Lucida Sans"/>
              </a:rPr>
              <a:t>JSON-based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55" dirty="0">
                <a:solidFill>
                  <a:srgbClr val="757879"/>
                </a:solidFill>
                <a:latin typeface="Lucida Sans"/>
                <a:cs typeface="Lucida Sans"/>
              </a:rPr>
              <a:t>RPC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0" dirty="0">
                <a:solidFill>
                  <a:srgbClr val="757879"/>
                </a:solidFill>
                <a:latin typeface="Lucida Sans"/>
                <a:cs typeface="Lucida Sans"/>
              </a:rPr>
              <a:t>over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5" dirty="0">
                <a:solidFill>
                  <a:srgbClr val="757879"/>
                </a:solidFill>
                <a:latin typeface="Lucida Sans"/>
                <a:cs typeface="Lucida Sans"/>
              </a:rPr>
              <a:t>two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95" dirty="0">
                <a:solidFill>
                  <a:srgbClr val="757879"/>
                </a:solidFill>
                <a:latin typeface="Lucida Sans"/>
                <a:cs typeface="Lucida Sans"/>
              </a:rPr>
              <a:t>HTTP/1.1</a:t>
            </a:r>
            <a:r>
              <a:rPr sz="1600" b="1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25" dirty="0">
                <a:solidFill>
                  <a:srgbClr val="757879"/>
                </a:solidFill>
                <a:latin typeface="Lucida Sans"/>
                <a:cs typeface="Lucida Sans"/>
              </a:rPr>
              <a:t>connections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Start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two: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0" dirty="0">
                <a:solidFill>
                  <a:srgbClr val="757879"/>
                </a:solidFill>
                <a:latin typeface="Lucida Sans"/>
                <a:cs typeface="Lucida Sans"/>
              </a:rPr>
              <a:t>one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request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streaming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0" dirty="0">
                <a:solidFill>
                  <a:srgbClr val="757879"/>
                </a:solidFill>
                <a:latin typeface="Lucida Sans"/>
                <a:cs typeface="Lucida Sans"/>
              </a:rPr>
              <a:t>one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response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streaming</a:t>
            </a:r>
            <a:endParaRPr sz="1600">
              <a:latin typeface="Lucida Sans"/>
              <a:cs typeface="Lucida Sans"/>
            </a:endParaRPr>
          </a:p>
          <a:p>
            <a:pPr marL="821055" marR="5080" lvl="1" indent="-351790">
              <a:lnSpc>
                <a:spcPct val="113300"/>
              </a:lnSpc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20" dirty="0">
                <a:solidFill>
                  <a:srgbClr val="757879"/>
                </a:solidFill>
                <a:latin typeface="Lucida Sans"/>
                <a:cs typeface="Lucida Sans"/>
              </a:rPr>
              <a:t>But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they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757879"/>
                </a:solidFill>
                <a:latin typeface="Lucida Sans"/>
                <a:cs typeface="Lucida Sans"/>
              </a:rPr>
              <a:t>might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end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up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load-balanced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to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different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back-end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servers,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so</a:t>
            </a:r>
            <a:r>
              <a:rPr sz="1600" spc="-9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the  </a:t>
            </a:r>
            <a:r>
              <a:rPr sz="1600" spc="-60" dirty="0">
                <a:solidFill>
                  <a:srgbClr val="757879"/>
                </a:solidFill>
                <a:latin typeface="Lucida Sans"/>
                <a:cs typeface="Lucida Sans"/>
              </a:rPr>
              <a:t>backing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servers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require shared</a:t>
            </a:r>
            <a:r>
              <a:rPr sz="1600" spc="-27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state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40" dirty="0">
                <a:solidFill>
                  <a:srgbClr val="757879"/>
                </a:solidFill>
                <a:latin typeface="Lucida Sans"/>
                <a:cs typeface="Lucida Sans"/>
              </a:rPr>
              <a:t>Can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only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support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1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757879"/>
                </a:solidFill>
                <a:latin typeface="Lucida Sans"/>
                <a:cs typeface="Lucida Sans"/>
              </a:rPr>
              <a:t>streaming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RPC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757879"/>
                </a:solidFill>
                <a:latin typeface="Lucida Sans"/>
                <a:cs typeface="Lucida Sans"/>
              </a:rPr>
              <a:t>at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time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for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757879"/>
                </a:solidFill>
                <a:latin typeface="Lucida Sans"/>
                <a:cs typeface="Lucida Sans"/>
              </a:rPr>
              <a:t>a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757879"/>
                </a:solidFill>
                <a:latin typeface="Lucida Sans"/>
                <a:cs typeface="Lucida Sans"/>
              </a:rPr>
              <a:t>client-server</a:t>
            </a:r>
            <a:r>
              <a:rPr sz="1600" spc="-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757879"/>
                </a:solidFill>
                <a:latin typeface="Lucida Sans"/>
                <a:cs typeface="Lucida Sans"/>
              </a:rPr>
              <a:t>pair</a:t>
            </a:r>
            <a:endParaRPr sz="1600">
              <a:latin typeface="Lucida Sans"/>
              <a:cs typeface="Lucida Sans"/>
            </a:endParaRPr>
          </a:p>
          <a:p>
            <a:pPr marL="363855" indent="-35179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dirty="0">
                <a:solidFill>
                  <a:srgbClr val="757879"/>
                </a:solidFill>
                <a:latin typeface="Lucida Sans"/>
                <a:cs typeface="Lucida Sans"/>
              </a:rPr>
              <a:t>Attempt </a:t>
            </a:r>
            <a:r>
              <a:rPr sz="1600" b="1" spc="-30" dirty="0">
                <a:solidFill>
                  <a:srgbClr val="757879"/>
                </a:solidFill>
                <a:latin typeface="Lucida Sans"/>
                <a:cs typeface="Lucida Sans"/>
              </a:rPr>
              <a:t>3:</a:t>
            </a:r>
            <a:r>
              <a:rPr sz="1600" b="1" spc="-204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b="1" spc="-80" dirty="0">
                <a:solidFill>
                  <a:srgbClr val="757879"/>
                </a:solidFill>
                <a:latin typeface="Lucida Sans"/>
                <a:cs typeface="Lucida Sans"/>
              </a:rPr>
              <a:t>gRPC</a:t>
            </a:r>
            <a:endParaRPr sz="1600">
              <a:latin typeface="Lucida Sans"/>
              <a:cs typeface="Lucida San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15" dirty="0">
                <a:solidFill>
                  <a:srgbClr val="757879"/>
                </a:solidFill>
                <a:latin typeface="Lucida Sans"/>
                <a:cs typeface="Lucida Sans"/>
              </a:rPr>
              <a:t>Natural</a:t>
            </a:r>
            <a:r>
              <a:rPr sz="1600" spc="-1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600" spc="-55" dirty="0">
                <a:solidFill>
                  <a:srgbClr val="757879"/>
                </a:solidFill>
                <a:latin typeface="Lucida Sans"/>
                <a:cs typeface="Lucida Sans"/>
              </a:rPr>
              <a:t>fit</a:t>
            </a:r>
            <a:endParaRPr sz="16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785333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700" y="4812125"/>
            <a:ext cx="1563148" cy="19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2110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0" dirty="0">
                <a:solidFill>
                  <a:srgbClr val="757879"/>
                </a:solidFill>
                <a:latin typeface="Lucida Sans"/>
                <a:cs typeface="Lucida Sans"/>
              </a:rPr>
              <a:t>Authentication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-30" dirty="0"/>
              <a:t>@grpcio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4025" y="1310791"/>
            <a:ext cx="7915275" cy="279463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800" b="1" spc="-95" dirty="0">
                <a:solidFill>
                  <a:srgbClr val="666666"/>
                </a:solidFill>
                <a:latin typeface="Lucida Sans"/>
                <a:cs typeface="Lucida Sans"/>
              </a:rPr>
              <a:t>SSL/TLS</a:t>
            </a:r>
            <a:endParaRPr sz="1800">
              <a:latin typeface="Lucida Sans"/>
              <a:cs typeface="Lucida Sans"/>
            </a:endParaRPr>
          </a:p>
          <a:p>
            <a:pPr marL="12700" marR="130175">
              <a:lnSpc>
                <a:spcPct val="113300"/>
              </a:lnSpc>
              <a:spcBef>
                <a:spcPts val="745"/>
              </a:spcBef>
            </a:pP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gRPC</a:t>
            </a:r>
            <a:r>
              <a:rPr sz="1600" spc="-9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has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55" dirty="0">
                <a:solidFill>
                  <a:srgbClr val="666666"/>
                </a:solidFill>
                <a:latin typeface="Lucida Sans"/>
                <a:cs typeface="Lucida Sans"/>
              </a:rPr>
              <a:t>SSL/TLS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666666"/>
                </a:solidFill>
                <a:latin typeface="Lucida Sans"/>
                <a:cs typeface="Lucida Sans"/>
              </a:rPr>
              <a:t>integration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666666"/>
                </a:solidFill>
                <a:latin typeface="Lucida Sans"/>
                <a:cs typeface="Lucida Sans"/>
              </a:rPr>
              <a:t>and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promotes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the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use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666666"/>
                </a:solidFill>
                <a:latin typeface="Lucida Sans"/>
                <a:cs typeface="Lucida Sans"/>
              </a:rPr>
              <a:t>of</a:t>
            </a:r>
            <a:r>
              <a:rPr sz="1600" spc="-9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55" dirty="0">
                <a:solidFill>
                  <a:srgbClr val="666666"/>
                </a:solidFill>
                <a:latin typeface="Lucida Sans"/>
                <a:cs typeface="Lucida Sans"/>
              </a:rPr>
              <a:t>SSL/TLS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to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authenticate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the  </a:t>
            </a:r>
            <a:r>
              <a:rPr sz="1600" spc="-35" dirty="0">
                <a:solidFill>
                  <a:srgbClr val="666666"/>
                </a:solidFill>
                <a:latin typeface="Lucida Sans"/>
                <a:cs typeface="Lucida Sans"/>
              </a:rPr>
              <a:t>server,</a:t>
            </a:r>
            <a:r>
              <a:rPr sz="1600" spc="-9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666666"/>
                </a:solidFill>
                <a:latin typeface="Lucida Sans"/>
                <a:cs typeface="Lucida Sans"/>
              </a:rPr>
              <a:t>and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encrypt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666666"/>
                </a:solidFill>
                <a:latin typeface="Lucida Sans"/>
                <a:cs typeface="Lucida Sans"/>
              </a:rPr>
              <a:t>all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the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data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exchanged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666666"/>
                </a:solidFill>
                <a:latin typeface="Lucida Sans"/>
                <a:cs typeface="Lucida Sans"/>
              </a:rPr>
              <a:t>between</a:t>
            </a:r>
            <a:r>
              <a:rPr sz="1600" spc="-9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the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666666"/>
                </a:solidFill>
                <a:latin typeface="Lucida Sans"/>
                <a:cs typeface="Lucida Sans"/>
              </a:rPr>
              <a:t>client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666666"/>
                </a:solidFill>
                <a:latin typeface="Lucida Sans"/>
                <a:cs typeface="Lucida Sans"/>
              </a:rPr>
              <a:t>and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Lucida Sans"/>
                <a:cs typeface="Lucida Sans"/>
              </a:rPr>
              <a:t>the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server.</a:t>
            </a:r>
            <a:endParaRPr sz="1600">
              <a:latin typeface="Lucida Sans"/>
              <a:cs typeface="Lucida Sans"/>
            </a:endParaRPr>
          </a:p>
          <a:p>
            <a:pPr marL="12700" marR="129539">
              <a:lnSpc>
                <a:spcPct val="113300"/>
              </a:lnSpc>
            </a:pP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Optional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mechanisms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dirty="0">
                <a:solidFill>
                  <a:srgbClr val="666666"/>
                </a:solidFill>
                <a:latin typeface="Lucida Sans"/>
                <a:cs typeface="Lucida Sans"/>
              </a:rPr>
              <a:t>are</a:t>
            </a:r>
            <a:r>
              <a:rPr sz="1600" spc="-8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available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for</a:t>
            </a:r>
            <a:r>
              <a:rPr sz="1600" spc="-8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666666"/>
                </a:solidFill>
                <a:latin typeface="Lucida Sans"/>
                <a:cs typeface="Lucida Sans"/>
              </a:rPr>
              <a:t>clients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to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provide</a:t>
            </a:r>
            <a:r>
              <a:rPr sz="1600" spc="-8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666666"/>
                </a:solidFill>
                <a:latin typeface="Lucida Sans"/>
                <a:cs typeface="Lucida Sans"/>
              </a:rPr>
              <a:t>certificates</a:t>
            </a:r>
            <a:r>
              <a:rPr sz="1600" spc="-9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66666"/>
                </a:solidFill>
                <a:latin typeface="Lucida Sans"/>
                <a:cs typeface="Lucida Sans"/>
              </a:rPr>
              <a:t>to</a:t>
            </a:r>
            <a:r>
              <a:rPr sz="1600" spc="-85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666666"/>
                </a:solidFill>
                <a:latin typeface="Lucida Sans"/>
                <a:cs typeface="Lucida Sans"/>
              </a:rPr>
              <a:t>accomplish  </a:t>
            </a:r>
            <a:r>
              <a:rPr sz="1600" spc="-25" dirty="0">
                <a:solidFill>
                  <a:srgbClr val="666666"/>
                </a:solidFill>
                <a:latin typeface="Lucida Sans"/>
                <a:cs typeface="Lucida Sans"/>
              </a:rPr>
              <a:t>mutual</a:t>
            </a:r>
            <a:r>
              <a:rPr sz="1600" spc="-10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666666"/>
                </a:solidFill>
                <a:latin typeface="Lucida Sans"/>
                <a:cs typeface="Lucida Sans"/>
              </a:rPr>
              <a:t>authentication.</a:t>
            </a:r>
            <a:endParaRPr sz="16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sz="1800" b="1" spc="-20" dirty="0">
                <a:solidFill>
                  <a:srgbClr val="666666"/>
                </a:solidFill>
                <a:latin typeface="Lucida Sans"/>
                <a:cs typeface="Lucida Sans"/>
              </a:rPr>
              <a:t>OAuth</a:t>
            </a:r>
            <a:r>
              <a:rPr sz="1800" b="1" spc="-120" dirty="0">
                <a:solidFill>
                  <a:srgbClr val="666666"/>
                </a:solidFill>
                <a:latin typeface="Lucida Sans"/>
                <a:cs typeface="Lucida Sans"/>
              </a:rPr>
              <a:t> </a:t>
            </a:r>
            <a:r>
              <a:rPr sz="1800" b="1" spc="-65" dirty="0">
                <a:solidFill>
                  <a:srgbClr val="666666"/>
                </a:solidFill>
                <a:latin typeface="Lucida Sans"/>
                <a:cs typeface="Lucida Sans"/>
              </a:rPr>
              <a:t>2.0</a:t>
            </a:r>
            <a:endParaRPr sz="1800">
              <a:latin typeface="Lucida Sans"/>
              <a:cs typeface="Lucida Sans"/>
            </a:endParaRPr>
          </a:p>
          <a:p>
            <a:pPr marL="12700" marR="5080">
              <a:lnSpc>
                <a:spcPct val="113300"/>
              </a:lnSpc>
              <a:spcBef>
                <a:spcPts val="795"/>
              </a:spcBef>
            </a:pPr>
            <a:r>
              <a:rPr sz="1600" spc="-45" dirty="0">
                <a:solidFill>
                  <a:srgbClr val="6F7E81"/>
                </a:solidFill>
                <a:latin typeface="Lucida Sans"/>
                <a:cs typeface="Lucida Sans"/>
              </a:rPr>
              <a:t>gRPC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F7E81"/>
                </a:solidFill>
                <a:latin typeface="Lucida Sans"/>
                <a:cs typeface="Lucida Sans"/>
              </a:rPr>
              <a:t>provides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6F7E81"/>
                </a:solidFill>
                <a:latin typeface="Lucida Sans"/>
                <a:cs typeface="Lucida Sans"/>
              </a:rPr>
              <a:t>a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6F7E81"/>
                </a:solidFill>
                <a:latin typeface="Lucida Sans"/>
                <a:cs typeface="Lucida Sans"/>
              </a:rPr>
              <a:t>generic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F7E81"/>
                </a:solidFill>
                <a:latin typeface="Lucida Sans"/>
                <a:cs typeface="Lucida Sans"/>
              </a:rPr>
              <a:t>mechanism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F7E81"/>
                </a:solidFill>
                <a:latin typeface="Lucida Sans"/>
                <a:cs typeface="Lucida Sans"/>
              </a:rPr>
              <a:t>to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F7E81"/>
                </a:solidFill>
                <a:latin typeface="Lucida Sans"/>
                <a:cs typeface="Lucida Sans"/>
              </a:rPr>
              <a:t>attach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6F7E81"/>
                </a:solidFill>
                <a:latin typeface="Lucida Sans"/>
                <a:cs typeface="Lucida Sans"/>
              </a:rPr>
              <a:t>metadata</a:t>
            </a:r>
            <a:r>
              <a:rPr sz="1600" spc="-90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F7E81"/>
                </a:solidFill>
                <a:latin typeface="Lucida Sans"/>
                <a:cs typeface="Lucida Sans"/>
              </a:rPr>
              <a:t>to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F7E81"/>
                </a:solidFill>
                <a:latin typeface="Lucida Sans"/>
                <a:cs typeface="Lucida Sans"/>
              </a:rPr>
              <a:t>requests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6F7E81"/>
                </a:solidFill>
                <a:latin typeface="Lucida Sans"/>
                <a:cs typeface="Lucida Sans"/>
              </a:rPr>
              <a:t>and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6F7E81"/>
                </a:solidFill>
                <a:latin typeface="Lucida Sans"/>
                <a:cs typeface="Lucida Sans"/>
              </a:rPr>
              <a:t>responses.  </a:t>
            </a:r>
            <a:r>
              <a:rPr sz="1600" spc="-40" dirty="0">
                <a:solidFill>
                  <a:srgbClr val="6F7E81"/>
                </a:solidFill>
                <a:latin typeface="Lucida Sans"/>
                <a:cs typeface="Lucida Sans"/>
              </a:rPr>
              <a:t>Can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6F7E81"/>
                </a:solidFill>
                <a:latin typeface="Lucida Sans"/>
                <a:cs typeface="Lucida Sans"/>
              </a:rPr>
              <a:t>be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F7E81"/>
                </a:solidFill>
                <a:latin typeface="Lucida Sans"/>
                <a:cs typeface="Lucida Sans"/>
              </a:rPr>
              <a:t>used</a:t>
            </a:r>
            <a:r>
              <a:rPr sz="1600" spc="-90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F7E81"/>
                </a:solidFill>
                <a:latin typeface="Lucida Sans"/>
                <a:cs typeface="Lucida Sans"/>
              </a:rPr>
              <a:t>to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25" dirty="0">
                <a:solidFill>
                  <a:srgbClr val="6F7E81"/>
                </a:solidFill>
                <a:latin typeface="Lucida Sans"/>
                <a:cs typeface="Lucida Sans"/>
              </a:rPr>
              <a:t>attach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5" dirty="0">
                <a:solidFill>
                  <a:srgbClr val="6F7E81"/>
                </a:solidFill>
                <a:latin typeface="Lucida Sans"/>
                <a:cs typeface="Lucida Sans"/>
              </a:rPr>
              <a:t>OAuth</a:t>
            </a:r>
            <a:r>
              <a:rPr sz="1600" spc="-90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2.0 </a:t>
            </a:r>
            <a:r>
              <a:rPr sz="1600" spc="-60" dirty="0">
                <a:solidFill>
                  <a:srgbClr val="6F7E81"/>
                </a:solidFill>
                <a:latin typeface="Lucida Sans"/>
                <a:cs typeface="Lucida Sans"/>
              </a:rPr>
              <a:t>Access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55" dirty="0">
                <a:solidFill>
                  <a:srgbClr val="6F7E81"/>
                </a:solidFill>
                <a:latin typeface="Lucida Sans"/>
                <a:cs typeface="Lucida Sans"/>
              </a:rPr>
              <a:t>Tokens</a:t>
            </a:r>
            <a:r>
              <a:rPr sz="1600" spc="-90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F7E81"/>
                </a:solidFill>
                <a:latin typeface="Lucida Sans"/>
                <a:cs typeface="Lucida Sans"/>
              </a:rPr>
              <a:t>to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6F7E81"/>
                </a:solidFill>
                <a:latin typeface="Lucida Sans"/>
                <a:cs typeface="Lucida Sans"/>
              </a:rPr>
              <a:t>RPCs</a:t>
            </a:r>
            <a:r>
              <a:rPr sz="1600" spc="-90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6F7E81"/>
                </a:solidFill>
                <a:latin typeface="Lucida Sans"/>
                <a:cs typeface="Lucida Sans"/>
              </a:rPr>
              <a:t>being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10" dirty="0">
                <a:solidFill>
                  <a:srgbClr val="6F7E81"/>
                </a:solidFill>
                <a:latin typeface="Lucida Sans"/>
                <a:cs typeface="Lucida Sans"/>
              </a:rPr>
              <a:t>made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20" dirty="0">
                <a:solidFill>
                  <a:srgbClr val="6F7E81"/>
                </a:solidFill>
                <a:latin typeface="Lucida Sans"/>
                <a:cs typeface="Lucida Sans"/>
              </a:rPr>
              <a:t>at</a:t>
            </a:r>
            <a:r>
              <a:rPr sz="1600" spc="-90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6F7E81"/>
                </a:solidFill>
                <a:latin typeface="Lucida Sans"/>
                <a:cs typeface="Lucida Sans"/>
              </a:rPr>
              <a:t>a</a:t>
            </a:r>
            <a:r>
              <a:rPr sz="1600" spc="-95" dirty="0">
                <a:solidFill>
                  <a:srgbClr val="6F7E81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6F7E81"/>
                </a:solidFill>
                <a:latin typeface="Lucida Sans"/>
                <a:cs typeface="Lucida Sans"/>
              </a:rPr>
              <a:t>client.</a:t>
            </a:r>
            <a:endParaRPr sz="16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664917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24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547D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4775"/>
            <a:ext cx="9143999" cy="5038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17" y="5121774"/>
            <a:ext cx="2323465" cy="0"/>
          </a:xfrm>
          <a:custGeom>
            <a:avLst/>
            <a:gdLst/>
            <a:ahLst/>
            <a:cxnLst/>
            <a:rect l="l" t="t" r="r" b="b"/>
            <a:pathLst>
              <a:path w="2323465">
                <a:moveTo>
                  <a:pt x="0" y="0"/>
                </a:moveTo>
                <a:lnTo>
                  <a:pt x="2323258" y="0"/>
                </a:lnTo>
              </a:path>
            </a:pathLst>
          </a:custGeom>
          <a:ln w="43456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23004" y="5121774"/>
            <a:ext cx="2277745" cy="0"/>
          </a:xfrm>
          <a:custGeom>
            <a:avLst/>
            <a:gdLst/>
            <a:ahLst/>
            <a:cxnLst/>
            <a:rect l="l" t="t" r="r" b="b"/>
            <a:pathLst>
              <a:path w="2277745">
                <a:moveTo>
                  <a:pt x="0" y="0"/>
                </a:moveTo>
                <a:lnTo>
                  <a:pt x="2277233" y="0"/>
                </a:lnTo>
              </a:path>
            </a:pathLst>
          </a:custGeom>
          <a:ln w="43456">
            <a:solidFill>
              <a:srgbClr val="F139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00342" y="5121774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0" y="0"/>
                </a:moveTo>
                <a:lnTo>
                  <a:pt x="2272185" y="0"/>
                </a:lnTo>
              </a:path>
            </a:pathLst>
          </a:custGeom>
          <a:ln w="43456">
            <a:solidFill>
              <a:srgbClr val="E4A0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2918" y="5121774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0" y="0"/>
                </a:moveTo>
                <a:lnTo>
                  <a:pt x="2272185" y="0"/>
                </a:lnTo>
              </a:path>
            </a:pathLst>
          </a:custGeom>
          <a:ln w="43456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1250" y="4732975"/>
            <a:ext cx="1465376" cy="182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0399" y="2224019"/>
            <a:ext cx="16700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5" dirty="0">
                <a:solidFill>
                  <a:srgbClr val="FFFFFF"/>
                </a:solidFill>
                <a:latin typeface="Lucida Sans"/>
                <a:cs typeface="Lucida Sans"/>
              </a:rPr>
              <a:t>Wrap-up</a:t>
            </a:r>
            <a:endParaRPr sz="32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90826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3715" y="0"/>
            <a:ext cx="2280284" cy="2200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85824" y="285774"/>
            <a:ext cx="7668895" cy="579120"/>
          </a:xfrm>
          <a:prstGeom prst="rect">
            <a:avLst/>
          </a:prstGeom>
          <a:solidFill>
            <a:srgbClr val="4A86E7"/>
          </a:solidFill>
        </p:spPr>
        <p:txBody>
          <a:bodyPr vert="horz" wrap="square" lIns="0" tIns="7048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555"/>
              </a:spcBef>
            </a:pPr>
            <a:r>
              <a:rPr sz="2700" spc="-75" dirty="0"/>
              <a:t>gRPC </a:t>
            </a:r>
            <a:r>
              <a:rPr sz="2700" spc="-100" dirty="0"/>
              <a:t>is</a:t>
            </a:r>
            <a:r>
              <a:rPr sz="2700" spc="-250" dirty="0"/>
              <a:t> </a:t>
            </a:r>
            <a:r>
              <a:rPr sz="2700" spc="-145" dirty="0"/>
              <a:t>...</a:t>
            </a:r>
            <a:endParaRPr sz="2700"/>
          </a:p>
        </p:txBody>
      </p:sp>
      <p:sp>
        <p:nvSpPr>
          <p:cNvPr id="9" name="object 9"/>
          <p:cNvSpPr txBox="1"/>
          <p:nvPr/>
        </p:nvSpPr>
        <p:spPr>
          <a:xfrm>
            <a:off x="456449" y="1339563"/>
            <a:ext cx="7821295" cy="2926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Open Source </a:t>
            </a:r>
            <a:r>
              <a:rPr sz="1400" spc="-5" dirty="0">
                <a:latin typeface="Arial"/>
                <a:cs typeface="Arial"/>
              </a:rPr>
              <a:t>RPC framework that </a:t>
            </a:r>
            <a:r>
              <a:rPr sz="1400" dirty="0">
                <a:latin typeface="Arial"/>
                <a:cs typeface="Arial"/>
              </a:rPr>
              <a:t>makes </a:t>
            </a:r>
            <a:r>
              <a:rPr sz="1400" spc="-5" dirty="0">
                <a:latin typeface="Arial"/>
                <a:cs typeface="Arial"/>
              </a:rPr>
              <a:t>it </a:t>
            </a:r>
            <a:r>
              <a:rPr sz="1400" b="1" i="1" spc="-5" dirty="0">
                <a:latin typeface="Arial"/>
                <a:cs typeface="Arial"/>
              </a:rPr>
              <a:t>easy </a:t>
            </a:r>
            <a:r>
              <a:rPr sz="1400" spc="-5" dirty="0">
                <a:latin typeface="Arial"/>
                <a:cs typeface="Arial"/>
              </a:rPr>
              <a:t>to build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heterogenous distributed</a:t>
            </a:r>
            <a:r>
              <a:rPr sz="1400" dirty="0">
                <a:latin typeface="Arial"/>
                <a:cs typeface="Arial"/>
              </a:rPr>
              <a:t> system.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Free as in beer! </a:t>
            </a:r>
            <a:r>
              <a:rPr sz="1800" dirty="0">
                <a:latin typeface="Arial"/>
                <a:cs typeface="Arial"/>
              </a:rPr>
              <a:t>(and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licensing)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Based on HTTP/2 today </a:t>
            </a:r>
            <a:r>
              <a:rPr sz="1800" dirty="0">
                <a:latin typeface="Arial"/>
                <a:cs typeface="Arial"/>
              </a:rPr>
              <a:t>(multiplexed, </a:t>
            </a:r>
            <a:r>
              <a:rPr sz="1800" spc="-5" dirty="0">
                <a:latin typeface="Arial"/>
                <a:cs typeface="Arial"/>
              </a:rPr>
              <a:t>works with 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Internet)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Payload agnostic </a:t>
            </a:r>
            <a:r>
              <a:rPr sz="1800" dirty="0">
                <a:latin typeface="Arial"/>
                <a:cs typeface="Arial"/>
              </a:rPr>
              <a:t>(we’ve </a:t>
            </a:r>
            <a:r>
              <a:rPr sz="1800" spc="-5" dirty="0">
                <a:latin typeface="Arial"/>
                <a:cs typeface="Arial"/>
              </a:rPr>
              <a:t>implemented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proto)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Streaming </a:t>
            </a:r>
            <a:r>
              <a:rPr sz="1800" dirty="0">
                <a:latin typeface="Arial"/>
                <a:cs typeface="Arial"/>
              </a:rPr>
              <a:t>&amp;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Flow-Controlled</a:t>
            </a:r>
            <a:endParaRPr sz="1800">
              <a:latin typeface="Arial"/>
              <a:cs typeface="Arial"/>
            </a:endParaRPr>
          </a:p>
          <a:p>
            <a:pPr marL="469900" marR="5080" indent="-367030">
              <a:lnSpc>
                <a:spcPct val="100699"/>
              </a:lnSpc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Designed for harsh environments </a:t>
            </a:r>
            <a:r>
              <a:rPr sz="1800" dirty="0">
                <a:latin typeface="Arial"/>
                <a:cs typeface="Arial"/>
              </a:rPr>
              <a:t>(timeout, </a:t>
            </a:r>
            <a:r>
              <a:rPr sz="1800" spc="-5" dirty="0">
                <a:latin typeface="Arial"/>
                <a:cs typeface="Arial"/>
              </a:rPr>
              <a:t>lameducking, load-balancing,  </a:t>
            </a:r>
            <a:r>
              <a:rPr sz="1800" dirty="0">
                <a:latin typeface="Arial"/>
                <a:cs typeface="Arial"/>
              </a:rPr>
              <a:t>cancellation,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…)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Support in 10 languages </a:t>
            </a:r>
            <a:r>
              <a:rPr sz="1800" dirty="0">
                <a:latin typeface="Arial"/>
                <a:cs typeface="Arial"/>
              </a:rPr>
              <a:t>&amp; </a:t>
            </a:r>
            <a:r>
              <a:rPr sz="1800" spc="-5" dirty="0">
                <a:latin typeface="Arial"/>
                <a:cs typeface="Arial"/>
              </a:rPr>
              <a:t>first </a:t>
            </a:r>
            <a:r>
              <a:rPr sz="1800" dirty="0">
                <a:latin typeface="Arial"/>
                <a:cs typeface="Arial"/>
              </a:rPr>
              <a:t>class mobile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support</a:t>
            </a:r>
            <a:endParaRPr sz="1800">
              <a:latin typeface="Arial"/>
              <a:cs typeface="Arial"/>
            </a:endParaRPr>
          </a:p>
          <a:p>
            <a:pPr marL="469900" marR="364490" indent="-367030">
              <a:lnSpc>
                <a:spcPct val="100699"/>
              </a:lnSpc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Layered </a:t>
            </a:r>
            <a:r>
              <a:rPr sz="1800" dirty="0">
                <a:latin typeface="Arial"/>
                <a:cs typeface="Arial"/>
              </a:rPr>
              <a:t>&amp; </a:t>
            </a:r>
            <a:r>
              <a:rPr sz="1800" spc="-5" dirty="0">
                <a:latin typeface="Arial"/>
                <a:cs typeface="Arial"/>
              </a:rPr>
              <a:t>Pluggable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5" dirty="0">
                <a:latin typeface="Arial"/>
                <a:cs typeface="Arial"/>
              </a:rPr>
              <a:t>Bring </a:t>
            </a:r>
            <a:r>
              <a:rPr sz="1800" dirty="0">
                <a:latin typeface="Arial"/>
                <a:cs typeface="Arial"/>
              </a:rPr>
              <a:t>your </a:t>
            </a:r>
            <a:r>
              <a:rPr sz="1800" spc="-5" dirty="0">
                <a:latin typeface="Arial"/>
                <a:cs typeface="Arial"/>
              </a:rPr>
              <a:t>own </a:t>
            </a:r>
            <a:r>
              <a:rPr sz="1800" dirty="0">
                <a:latin typeface="Arial"/>
                <a:cs typeface="Arial"/>
              </a:rPr>
              <a:t>monitoring, </a:t>
            </a:r>
            <a:r>
              <a:rPr sz="1800" spc="-5" dirty="0">
                <a:latin typeface="Arial"/>
                <a:cs typeface="Arial"/>
              </a:rPr>
              <a:t>auth, naming, load  balancing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...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575" y="1119034"/>
            <a:ext cx="6431915" cy="25400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Core features and protocol are fully</a:t>
            </a:r>
            <a:r>
              <a:rPr sz="1800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specified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Rolled out for public Google APIs and widely used</a:t>
            </a:r>
            <a:r>
              <a:rPr sz="1800" spc="-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internally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Lots of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mobile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adoption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Approaching 1.0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(GA) release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in all</a:t>
            </a:r>
            <a:r>
              <a:rPr sz="1800" spc="-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languages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Stable APIs for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key</a:t>
            </a:r>
            <a:r>
              <a:rPr sz="1800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Benefit of layering on top of HTTP/2</a:t>
            </a:r>
            <a:r>
              <a:rPr sz="1800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standard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Interoperability with 3rd party proxies, tools,</a:t>
            </a:r>
            <a:r>
              <a:rPr sz="1800" spc="-5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libraries..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WHATWG</a:t>
            </a:r>
            <a:r>
              <a:rPr sz="1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Fetch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5750"/>
            <a:ext cx="3662045" cy="598805"/>
          </a:xfrm>
          <a:custGeom>
            <a:avLst/>
            <a:gdLst/>
            <a:ahLst/>
            <a:cxnLst/>
            <a:rect l="l" t="t" r="r" b="b"/>
            <a:pathLst>
              <a:path w="3662045" h="598805">
                <a:moveTo>
                  <a:pt x="0" y="0"/>
                </a:moveTo>
                <a:lnTo>
                  <a:pt x="3661799" y="0"/>
                </a:lnTo>
                <a:lnTo>
                  <a:pt x="3661799" y="598799"/>
                </a:lnTo>
                <a:lnTo>
                  <a:pt x="0" y="598799"/>
                </a:lnTo>
                <a:lnTo>
                  <a:pt x="0" y="0"/>
                </a:lnTo>
                <a:close/>
              </a:path>
            </a:pathLst>
          </a:custGeom>
          <a:solidFill>
            <a:srgbClr val="4285F4">
              <a:alpha val="8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799" y="343915"/>
            <a:ext cx="222440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30" dirty="0"/>
              <a:t>Project</a:t>
            </a:r>
            <a:r>
              <a:rPr sz="2700" spc="-220" dirty="0"/>
              <a:t> </a:t>
            </a:r>
            <a:r>
              <a:rPr sz="2700" spc="-40" dirty="0"/>
              <a:t>Status</a:t>
            </a:r>
            <a:endParaRPr sz="2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22925" y="4817400"/>
            <a:ext cx="1513404" cy="18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4950" y="544708"/>
            <a:ext cx="2781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757879"/>
                </a:solidFill>
                <a:latin typeface="Lucida Sans"/>
                <a:cs typeface="Lucida Sans"/>
              </a:rPr>
              <a:t>Multiple</a:t>
            </a:r>
            <a:r>
              <a:rPr sz="2400" spc="-19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2400" spc="-60" dirty="0">
                <a:solidFill>
                  <a:srgbClr val="757879"/>
                </a:solidFill>
                <a:latin typeface="Lucida Sans"/>
                <a:cs typeface="Lucida Sans"/>
              </a:rPr>
              <a:t>Languages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17637" y="2428700"/>
            <a:ext cx="1168824" cy="1168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2800" y="3747696"/>
            <a:ext cx="2995800" cy="8102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58150" y="1353919"/>
            <a:ext cx="1045099" cy="1917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82800" y="1566875"/>
            <a:ext cx="3946199" cy="1420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6300" y="1156762"/>
            <a:ext cx="3071503" cy="9096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96550" y="3125148"/>
            <a:ext cx="2470274" cy="1308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160675" y="369599"/>
            <a:ext cx="25355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10" dirty="0">
                <a:solidFill>
                  <a:srgbClr val="D84437"/>
                </a:solidFill>
                <a:latin typeface="Consolas"/>
                <a:cs typeface="Consolas"/>
              </a:rPr>
              <a:t>C/C++</a:t>
            </a:r>
            <a:endParaRPr sz="72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5750" y="3747699"/>
            <a:ext cx="1419350" cy="9727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12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D8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253" y="491162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527" y="0"/>
                </a:lnTo>
              </a:path>
            </a:pathLst>
          </a:custGeom>
          <a:ln w="26447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785" y="491162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751" y="0"/>
                </a:lnTo>
              </a:path>
            </a:pathLst>
          </a:custGeom>
          <a:ln w="26447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" y="491162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320" y="0"/>
                </a:lnTo>
              </a:path>
            </a:pathLst>
          </a:custGeom>
          <a:ln w="26447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69890" y="4817387"/>
            <a:ext cx="1550233" cy="18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36225" y="1805375"/>
            <a:ext cx="2466050" cy="1972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41725" y="1805374"/>
            <a:ext cx="2466050" cy="1972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26790" y="1428139"/>
            <a:ext cx="8845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757879"/>
                </a:solidFill>
                <a:latin typeface="Lucida Sans"/>
                <a:cs typeface="Lucida Sans"/>
              </a:rPr>
              <a:t>HTTP/2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25920" y="1428139"/>
            <a:ext cx="1096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10" dirty="0">
                <a:solidFill>
                  <a:srgbClr val="757879"/>
                </a:solidFill>
              </a:rPr>
              <a:t>HTTP/1.1</a:t>
            </a:r>
            <a:endParaRPr sz="2000"/>
          </a:p>
        </p:txBody>
      </p:sp>
      <p:sp>
        <p:nvSpPr>
          <p:cNvPr id="11" name="object 11"/>
          <p:cNvSpPr txBox="1"/>
          <p:nvPr/>
        </p:nvSpPr>
        <p:spPr>
          <a:xfrm>
            <a:off x="3581468" y="544438"/>
            <a:ext cx="1981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http://www.http2demo.io/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45925" y="1122774"/>
            <a:ext cx="2889250" cy="2897505"/>
          </a:xfrm>
          <a:prstGeom prst="rect">
            <a:avLst/>
          </a:prstGeom>
          <a:solidFill>
            <a:srgbClr val="EBFAF7"/>
          </a:solidFill>
        </p:spPr>
        <p:txBody>
          <a:bodyPr vert="horz" wrap="square" lIns="0" tIns="11430" rIns="0" bIns="0" rtlCol="0">
            <a:spAutoFit/>
          </a:bodyPr>
          <a:lstStyle/>
          <a:p>
            <a:pPr marL="231775" marR="889000" indent="-146685">
              <a:lnSpc>
                <a:spcPct val="142900"/>
              </a:lnSpc>
              <a:spcBef>
                <a:spcPts val="90"/>
              </a:spcBef>
            </a:pPr>
            <a:r>
              <a:rPr sz="1050" spc="-5" dirty="0">
                <a:latin typeface="Consolas"/>
                <a:cs typeface="Consolas"/>
              </a:rPr>
              <a:t>message </a:t>
            </a:r>
            <a:r>
              <a:rPr sz="1050" spc="-5" dirty="0">
                <a:solidFill>
                  <a:srgbClr val="660066"/>
                </a:solidFill>
                <a:latin typeface="Consolas"/>
                <a:cs typeface="Consolas"/>
              </a:rPr>
              <a:t>SubscribeRequest </a:t>
            </a: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{  </a:t>
            </a:r>
            <a:r>
              <a:rPr sz="1050" spc="-5" dirty="0">
                <a:solidFill>
                  <a:srgbClr val="000088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latin typeface="Consolas"/>
                <a:cs typeface="Consolas"/>
              </a:rPr>
              <a:t>topic </a:t>
            </a: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1050" spc="-15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006666"/>
                </a:solidFill>
                <a:latin typeface="Consolas"/>
                <a:cs typeface="Consolas"/>
              </a:rPr>
              <a:t>1</a:t>
            </a: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;</a:t>
            </a:r>
            <a:endParaRPr sz="1050">
              <a:latin typeface="Consolas"/>
              <a:cs typeface="Consolas"/>
            </a:endParaRPr>
          </a:p>
          <a:p>
            <a:pPr marL="85090">
              <a:lnSpc>
                <a:spcPct val="100000"/>
              </a:lnSpc>
              <a:spcBef>
                <a:spcPts val="540"/>
              </a:spcBef>
            </a:pP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231775" marR="1255395" indent="-146685">
              <a:lnSpc>
                <a:spcPct val="142900"/>
              </a:lnSpc>
              <a:spcBef>
                <a:spcPts val="650"/>
              </a:spcBef>
            </a:pPr>
            <a:r>
              <a:rPr sz="1050" spc="-5" dirty="0">
                <a:latin typeface="Consolas"/>
                <a:cs typeface="Consolas"/>
              </a:rPr>
              <a:t>message </a:t>
            </a:r>
            <a:r>
              <a:rPr sz="1050" spc="-5" dirty="0">
                <a:solidFill>
                  <a:srgbClr val="660066"/>
                </a:solidFill>
                <a:latin typeface="Consolas"/>
                <a:cs typeface="Consolas"/>
              </a:rPr>
              <a:t>Event </a:t>
            </a: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{  </a:t>
            </a:r>
            <a:r>
              <a:rPr sz="1050" spc="-5" dirty="0">
                <a:solidFill>
                  <a:srgbClr val="000088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latin typeface="Consolas"/>
                <a:cs typeface="Consolas"/>
              </a:rPr>
              <a:t>details </a:t>
            </a: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1050" spc="-70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006666"/>
                </a:solidFill>
                <a:latin typeface="Consolas"/>
                <a:cs typeface="Consolas"/>
              </a:rPr>
              <a:t>1</a:t>
            </a: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;</a:t>
            </a:r>
            <a:endParaRPr sz="1050">
              <a:latin typeface="Consolas"/>
              <a:cs typeface="Consolas"/>
            </a:endParaRPr>
          </a:p>
          <a:p>
            <a:pPr marL="85090">
              <a:lnSpc>
                <a:spcPct val="100000"/>
              </a:lnSpc>
              <a:spcBef>
                <a:spcPts val="540"/>
              </a:spcBef>
            </a:pP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1050" spc="-5" dirty="0">
                <a:latin typeface="Consolas"/>
                <a:cs typeface="Consolas"/>
              </a:rPr>
              <a:t>service </a:t>
            </a:r>
            <a:r>
              <a:rPr sz="1050" spc="-5" dirty="0">
                <a:solidFill>
                  <a:srgbClr val="660066"/>
                </a:solidFill>
                <a:latin typeface="Consolas"/>
                <a:cs typeface="Consolas"/>
              </a:rPr>
              <a:t>Topics</a:t>
            </a:r>
            <a:r>
              <a:rPr sz="1050" spc="5" dirty="0">
                <a:solidFill>
                  <a:srgbClr val="660066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{</a:t>
            </a:r>
            <a:endParaRPr sz="1050">
              <a:latin typeface="Consolas"/>
              <a:cs typeface="Consolas"/>
            </a:endParaRPr>
          </a:p>
          <a:p>
            <a:pPr marL="85090" marR="375920" indent="146050">
              <a:lnSpc>
                <a:spcPct val="142900"/>
              </a:lnSpc>
            </a:pPr>
            <a:r>
              <a:rPr sz="1050" spc="-5" dirty="0">
                <a:latin typeface="Consolas"/>
                <a:cs typeface="Consolas"/>
              </a:rPr>
              <a:t>rpc </a:t>
            </a:r>
            <a:r>
              <a:rPr sz="1050" spc="-5" dirty="0">
                <a:solidFill>
                  <a:srgbClr val="660066"/>
                </a:solidFill>
                <a:latin typeface="Consolas"/>
                <a:cs typeface="Consolas"/>
              </a:rPr>
              <a:t>Subscribe</a:t>
            </a:r>
            <a:r>
              <a:rPr sz="1050" spc="-5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660066"/>
                </a:solidFill>
                <a:latin typeface="Consolas"/>
                <a:cs typeface="Consolas"/>
              </a:rPr>
              <a:t>SubscribeRequest</a:t>
            </a:r>
            <a:r>
              <a:rPr sz="1050" spc="-5" dirty="0">
                <a:solidFill>
                  <a:srgbClr val="666600"/>
                </a:solidFill>
                <a:latin typeface="Consolas"/>
                <a:cs typeface="Consolas"/>
              </a:rPr>
              <a:t>)  </a:t>
            </a:r>
            <a:r>
              <a:rPr sz="1050" spc="-5" dirty="0">
                <a:latin typeface="Consolas"/>
                <a:cs typeface="Consolas"/>
              </a:rPr>
              <a:t>returns </a:t>
            </a:r>
            <a:r>
              <a:rPr sz="1050" spc="-5" dirty="0">
                <a:solidFill>
                  <a:srgbClr val="666600"/>
                </a:solidFill>
                <a:latin typeface="Consolas"/>
                <a:cs typeface="Consolas"/>
              </a:rPr>
              <a:t>(stream Event);</a:t>
            </a:r>
            <a:endParaRPr sz="1050">
              <a:latin typeface="Consolas"/>
              <a:cs typeface="Consolas"/>
            </a:endParaRPr>
          </a:p>
          <a:p>
            <a:pPr marL="85090">
              <a:lnSpc>
                <a:spcPct val="100000"/>
              </a:lnSpc>
              <a:spcBef>
                <a:spcPts val="540"/>
              </a:spcBef>
            </a:pPr>
            <a:r>
              <a:rPr sz="1050" dirty="0">
                <a:solidFill>
                  <a:srgbClr val="666600"/>
                </a:solidFill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0372" y="1136397"/>
            <a:ext cx="4612005" cy="271335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2225" marR="5080" indent="-9525">
              <a:lnSpc>
                <a:spcPct val="113300"/>
              </a:lnSpc>
              <a:spcBef>
                <a:spcPts val="335"/>
              </a:spcBef>
            </a:pPr>
            <a:r>
              <a:rPr sz="2300" spc="-40" dirty="0">
                <a:solidFill>
                  <a:srgbClr val="4D4D4D"/>
                </a:solidFill>
                <a:latin typeface="Lucida Sans"/>
                <a:cs typeface="Lucida Sans"/>
              </a:rPr>
              <a:t>IDL </a:t>
            </a:r>
            <a:r>
              <a:rPr sz="2300" spc="-35" dirty="0">
                <a:solidFill>
                  <a:srgbClr val="4D4D4D"/>
                </a:solidFill>
                <a:latin typeface="Lucida Sans"/>
                <a:cs typeface="Lucida Sans"/>
              </a:rPr>
              <a:t>(Interface </a:t>
            </a:r>
            <a:r>
              <a:rPr sz="2300" spc="-50" dirty="0">
                <a:solidFill>
                  <a:srgbClr val="4D4D4D"/>
                </a:solidFill>
                <a:latin typeface="Lucida Sans"/>
                <a:cs typeface="Lucida Sans"/>
              </a:rPr>
              <a:t>definition</a:t>
            </a:r>
            <a:r>
              <a:rPr sz="2300" spc="-365" dirty="0">
                <a:solidFill>
                  <a:srgbClr val="4D4D4D"/>
                </a:solidFill>
                <a:latin typeface="Lucida Sans"/>
                <a:cs typeface="Lucida Sans"/>
              </a:rPr>
              <a:t> </a:t>
            </a:r>
            <a:r>
              <a:rPr sz="2300" spc="-65" dirty="0">
                <a:solidFill>
                  <a:srgbClr val="4D4D4D"/>
                </a:solidFill>
                <a:latin typeface="Lucida Sans"/>
                <a:cs typeface="Lucida Sans"/>
              </a:rPr>
              <a:t>language)  </a:t>
            </a:r>
            <a:r>
              <a:rPr sz="1900" spc="-35" dirty="0">
                <a:solidFill>
                  <a:srgbClr val="757879"/>
                </a:solidFill>
                <a:latin typeface="Lucida Sans"/>
                <a:cs typeface="Lucida Sans"/>
              </a:rPr>
              <a:t>Describe </a:t>
            </a:r>
            <a:r>
              <a:rPr sz="1900" spc="-25" dirty="0">
                <a:solidFill>
                  <a:srgbClr val="757879"/>
                </a:solidFill>
                <a:latin typeface="Lucida Sans"/>
                <a:cs typeface="Lucida Sans"/>
              </a:rPr>
              <a:t>once </a:t>
            </a:r>
            <a:r>
              <a:rPr sz="1900" spc="-20" dirty="0">
                <a:solidFill>
                  <a:srgbClr val="757879"/>
                </a:solidFill>
                <a:latin typeface="Lucida Sans"/>
                <a:cs typeface="Lucida Sans"/>
              </a:rPr>
              <a:t>and </a:t>
            </a:r>
            <a:r>
              <a:rPr sz="1900" spc="-30" dirty="0">
                <a:solidFill>
                  <a:srgbClr val="757879"/>
                </a:solidFill>
                <a:latin typeface="Lucida Sans"/>
                <a:cs typeface="Lucida Sans"/>
              </a:rPr>
              <a:t>generate </a:t>
            </a:r>
            <a:r>
              <a:rPr sz="1900" spc="-35" dirty="0">
                <a:solidFill>
                  <a:srgbClr val="757879"/>
                </a:solidFill>
                <a:latin typeface="Lucida Sans"/>
                <a:cs typeface="Lucida Sans"/>
              </a:rPr>
              <a:t>interfaces  </a:t>
            </a:r>
            <a:r>
              <a:rPr sz="1900" spc="-30" dirty="0">
                <a:solidFill>
                  <a:srgbClr val="757879"/>
                </a:solidFill>
                <a:latin typeface="Lucida Sans"/>
                <a:cs typeface="Lucida Sans"/>
              </a:rPr>
              <a:t>for </a:t>
            </a:r>
            <a:r>
              <a:rPr sz="1900" spc="-20" dirty="0">
                <a:solidFill>
                  <a:srgbClr val="757879"/>
                </a:solidFill>
                <a:latin typeface="Lucida Sans"/>
                <a:cs typeface="Lucida Sans"/>
              </a:rPr>
              <a:t>any</a:t>
            </a:r>
            <a:r>
              <a:rPr sz="1900" spc="-20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900" spc="-60" dirty="0">
                <a:solidFill>
                  <a:srgbClr val="757879"/>
                </a:solidFill>
                <a:latin typeface="Lucida Sans"/>
                <a:cs typeface="Lucida Sans"/>
              </a:rPr>
              <a:t>language.</a:t>
            </a:r>
            <a:endParaRPr sz="19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300" spc="-20" dirty="0">
                <a:solidFill>
                  <a:srgbClr val="4D4D4D"/>
                </a:solidFill>
                <a:latin typeface="Lucida Sans"/>
                <a:cs typeface="Lucida Sans"/>
              </a:rPr>
              <a:t>Data</a:t>
            </a:r>
            <a:r>
              <a:rPr sz="2300" spc="-140" dirty="0">
                <a:solidFill>
                  <a:srgbClr val="4D4D4D"/>
                </a:solidFill>
                <a:latin typeface="Lucida Sans"/>
                <a:cs typeface="Lucida Sans"/>
              </a:rPr>
              <a:t> </a:t>
            </a:r>
            <a:r>
              <a:rPr sz="2300" spc="-15" dirty="0">
                <a:solidFill>
                  <a:srgbClr val="4D4D4D"/>
                </a:solidFill>
                <a:latin typeface="Lucida Sans"/>
                <a:cs typeface="Lucida Sans"/>
              </a:rPr>
              <a:t>Model</a:t>
            </a:r>
            <a:endParaRPr sz="2300">
              <a:latin typeface="Lucida Sans"/>
              <a:cs typeface="Lucida Sans"/>
            </a:endParaRPr>
          </a:p>
          <a:p>
            <a:pPr marL="22225">
              <a:lnSpc>
                <a:spcPct val="100000"/>
              </a:lnSpc>
              <a:spcBef>
                <a:spcPts val="500"/>
              </a:spcBef>
            </a:pPr>
            <a:r>
              <a:rPr sz="1900" spc="-25" dirty="0">
                <a:solidFill>
                  <a:srgbClr val="757879"/>
                </a:solidFill>
                <a:latin typeface="Lucida Sans"/>
                <a:cs typeface="Lucida Sans"/>
              </a:rPr>
              <a:t>Structure </a:t>
            </a:r>
            <a:r>
              <a:rPr sz="1900" spc="-40" dirty="0">
                <a:solidFill>
                  <a:srgbClr val="757879"/>
                </a:solidFill>
                <a:latin typeface="Lucida Sans"/>
                <a:cs typeface="Lucida Sans"/>
              </a:rPr>
              <a:t>of </a:t>
            </a:r>
            <a:r>
              <a:rPr sz="1900" spc="-20" dirty="0">
                <a:solidFill>
                  <a:srgbClr val="757879"/>
                </a:solidFill>
                <a:latin typeface="Lucida Sans"/>
                <a:cs typeface="Lucida Sans"/>
              </a:rPr>
              <a:t>the </a:t>
            </a:r>
            <a:r>
              <a:rPr sz="1900" spc="-25" dirty="0">
                <a:solidFill>
                  <a:srgbClr val="757879"/>
                </a:solidFill>
                <a:latin typeface="Lucida Sans"/>
                <a:cs typeface="Lucida Sans"/>
              </a:rPr>
              <a:t>request </a:t>
            </a:r>
            <a:r>
              <a:rPr sz="1900" spc="-20" dirty="0">
                <a:solidFill>
                  <a:srgbClr val="757879"/>
                </a:solidFill>
                <a:latin typeface="Lucida Sans"/>
                <a:cs typeface="Lucida Sans"/>
              </a:rPr>
              <a:t>and</a:t>
            </a:r>
            <a:r>
              <a:rPr sz="1900" spc="-440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900" spc="-40" dirty="0">
                <a:solidFill>
                  <a:srgbClr val="757879"/>
                </a:solidFill>
                <a:latin typeface="Lucida Sans"/>
                <a:cs typeface="Lucida Sans"/>
              </a:rPr>
              <a:t>response.</a:t>
            </a:r>
            <a:endParaRPr sz="19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300" spc="15" dirty="0">
                <a:solidFill>
                  <a:srgbClr val="4D4D4D"/>
                </a:solidFill>
                <a:latin typeface="Lucida Sans"/>
                <a:cs typeface="Lucida Sans"/>
              </a:rPr>
              <a:t>Wire</a:t>
            </a:r>
            <a:r>
              <a:rPr sz="2300" spc="-145" dirty="0">
                <a:solidFill>
                  <a:srgbClr val="4D4D4D"/>
                </a:solidFill>
                <a:latin typeface="Lucida Sans"/>
                <a:cs typeface="Lucida Sans"/>
              </a:rPr>
              <a:t> </a:t>
            </a:r>
            <a:r>
              <a:rPr sz="2300" spc="-25" dirty="0">
                <a:solidFill>
                  <a:srgbClr val="4D4D4D"/>
                </a:solidFill>
                <a:latin typeface="Lucida Sans"/>
                <a:cs typeface="Lucida Sans"/>
              </a:rPr>
              <a:t>Format</a:t>
            </a:r>
            <a:endParaRPr sz="2300">
              <a:latin typeface="Lucida Sans"/>
              <a:cs typeface="Lucida Sans"/>
            </a:endParaRPr>
          </a:p>
          <a:p>
            <a:pPr marL="22225">
              <a:lnSpc>
                <a:spcPct val="100000"/>
              </a:lnSpc>
              <a:spcBef>
                <a:spcPts val="500"/>
              </a:spcBef>
            </a:pPr>
            <a:r>
              <a:rPr sz="1900" dirty="0">
                <a:solidFill>
                  <a:srgbClr val="757879"/>
                </a:solidFill>
                <a:latin typeface="Lucida Sans"/>
                <a:cs typeface="Lucida Sans"/>
              </a:rPr>
              <a:t>Binary </a:t>
            </a:r>
            <a:r>
              <a:rPr sz="1900" spc="-25" dirty="0">
                <a:solidFill>
                  <a:srgbClr val="757879"/>
                </a:solidFill>
                <a:latin typeface="Lucida Sans"/>
                <a:cs typeface="Lucida Sans"/>
              </a:rPr>
              <a:t>format </a:t>
            </a:r>
            <a:r>
              <a:rPr sz="1900" spc="-30" dirty="0">
                <a:solidFill>
                  <a:srgbClr val="757879"/>
                </a:solidFill>
                <a:latin typeface="Lucida Sans"/>
                <a:cs typeface="Lucida Sans"/>
              </a:rPr>
              <a:t>for network</a:t>
            </a:r>
            <a:r>
              <a:rPr sz="1900" spc="-445" dirty="0">
                <a:solidFill>
                  <a:srgbClr val="757879"/>
                </a:solidFill>
                <a:latin typeface="Lucida Sans"/>
                <a:cs typeface="Lucida Sans"/>
              </a:rPr>
              <a:t> </a:t>
            </a:r>
            <a:r>
              <a:rPr sz="1900" spc="-45" dirty="0">
                <a:solidFill>
                  <a:srgbClr val="757879"/>
                </a:solidFill>
                <a:latin typeface="Lucida Sans"/>
                <a:cs typeface="Lucida Sans"/>
              </a:rPr>
              <a:t>transmission.</a:t>
            </a:r>
            <a:endParaRPr sz="19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4950" y="544708"/>
            <a:ext cx="2324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757879"/>
                </a:solidFill>
              </a:rPr>
              <a:t>Protocol</a:t>
            </a:r>
            <a:r>
              <a:rPr sz="2400" spc="-190" dirty="0">
                <a:solidFill>
                  <a:srgbClr val="757879"/>
                </a:solidFill>
              </a:rPr>
              <a:t> </a:t>
            </a:r>
            <a:r>
              <a:rPr sz="2400" spc="-15" dirty="0">
                <a:solidFill>
                  <a:srgbClr val="757879"/>
                </a:solidFill>
              </a:rPr>
              <a:t>Buffers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1612</Words>
  <Application>Microsoft Macintosh PowerPoint</Application>
  <PresentationFormat>On-screen Show (16:9)</PresentationFormat>
  <Paragraphs>333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Consolas</vt:lpstr>
      <vt:lpstr>Gill Sans MT</vt:lpstr>
      <vt:lpstr>Lucida Sans</vt:lpstr>
      <vt:lpstr>SimSun</vt:lpstr>
      <vt:lpstr>Times New Roman</vt:lpstr>
      <vt:lpstr>Office Theme</vt:lpstr>
      <vt:lpstr>PowerPoint Presentation</vt:lpstr>
      <vt:lpstr>PowerPoint Presentation</vt:lpstr>
      <vt:lpstr>gRPC core</vt:lpstr>
      <vt:lpstr>OVERVIEW</vt:lpstr>
      <vt:lpstr>gRPC is ...</vt:lpstr>
      <vt:lpstr>Project Status</vt:lpstr>
      <vt:lpstr>C/C++</vt:lpstr>
      <vt:lpstr>HTTP/1.1</vt:lpstr>
      <vt:lpstr>Protocol Buffers</vt:lpstr>
      <vt:lpstr>Implementation Details</vt:lpstr>
      <vt:lpstr>USE CASES</vt:lpstr>
      <vt:lpstr>Use Cases</vt:lpstr>
      <vt:lpstr>HOW TO GET STARTED</vt:lpstr>
      <vt:lpstr>Typical development workflow</vt:lpstr>
      <vt:lpstr>Advanced Deployment...</vt:lpstr>
      <vt:lpstr>ARCHITECTURE</vt:lpstr>
      <vt:lpstr>Architecture: Native Implementation in Language</vt:lpstr>
      <vt:lpstr>Architecture: Derived Stack</vt:lpstr>
      <vt:lpstr>Auth Architecture and API</vt:lpstr>
      <vt:lpstr>Metadata and Auth</vt:lpstr>
      <vt:lpstr>ADVANCED FEATURES</vt:lpstr>
      <vt:lpstr>gRPC: Naming</vt:lpstr>
      <vt:lpstr>gRPC: LoadBalancing</vt:lpstr>
      <vt:lpstr>Roadmap: Timeline</vt:lpstr>
      <vt:lpstr>Motivation for RPC systems</vt:lpstr>
      <vt:lpstr>Application composed of microservices</vt:lpstr>
      <vt:lpstr>gRPC: Motivation</vt:lpstr>
      <vt:lpstr>gRPC: Summary</vt:lpstr>
      <vt:lpstr>Using HTTP/2 as a transport</vt:lpstr>
      <vt:lpstr>Using an HTTP transport: Why and How</vt:lpstr>
      <vt:lpstr>Using an HTTP/1.1 transport and its limitations</vt:lpstr>
      <vt:lpstr>HTTP/2 in a Nutshell</vt:lpstr>
      <vt:lpstr>HTTP/1.1</vt:lpstr>
      <vt:lpstr>gRPC</vt:lpstr>
      <vt:lpstr>gRPC in a nutshell</vt:lpstr>
      <vt:lpstr>An Aside: Protocol Buffers</vt:lpstr>
      <vt:lpstr>Example gRPC client/server architecture</vt:lpstr>
      <vt:lpstr>Getting Started</vt:lpstr>
      <vt:lpstr>Example Service Definition</vt:lpstr>
      <vt:lpstr>An (anonymized) case study</vt:lpstr>
      <vt:lpstr>Authentication</vt:lpstr>
      <vt:lpstr>Wrap-up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created xsi:type="dcterms:W3CDTF">2020-05-13T08:25:44Z</dcterms:created>
  <dcterms:modified xsi:type="dcterms:W3CDTF">2020-05-13T08:29:39Z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